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16"/>
  </p:notesMasterIdLst>
  <p:sldIdLst>
    <p:sldId id="256" r:id="rId2"/>
    <p:sldId id="257" r:id="rId3"/>
    <p:sldId id="258" r:id="rId4"/>
    <p:sldId id="259" r:id="rId5"/>
    <p:sldId id="260" r:id="rId6"/>
    <p:sldId id="261" r:id="rId7"/>
    <p:sldId id="262" r:id="rId8"/>
    <p:sldId id="264" r:id="rId9"/>
    <p:sldId id="267" r:id="rId10"/>
    <p:sldId id="263" r:id="rId11"/>
    <p:sldId id="265" r:id="rId12"/>
    <p:sldId id="266"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61" r:id="rId55"/>
    <p:sldId id="310" r:id="rId56"/>
    <p:sldId id="311" r:id="rId57"/>
    <p:sldId id="312" r:id="rId58"/>
    <p:sldId id="313" r:id="rId59"/>
    <p:sldId id="376" r:id="rId60"/>
    <p:sldId id="370" r:id="rId61"/>
    <p:sldId id="371" r:id="rId62"/>
    <p:sldId id="373" r:id="rId63"/>
    <p:sldId id="314" r:id="rId64"/>
    <p:sldId id="315" r:id="rId65"/>
    <p:sldId id="369" r:id="rId66"/>
    <p:sldId id="375" r:id="rId67"/>
    <p:sldId id="368" r:id="rId68"/>
    <p:sldId id="377" r:id="rId69"/>
    <p:sldId id="363" r:id="rId70"/>
    <p:sldId id="378" r:id="rId71"/>
    <p:sldId id="318" r:id="rId72"/>
    <p:sldId id="362" r:id="rId73"/>
    <p:sldId id="317" r:id="rId74"/>
    <p:sldId id="364" r:id="rId75"/>
    <p:sldId id="365" r:id="rId76"/>
    <p:sldId id="366" r:id="rId77"/>
    <p:sldId id="380" r:id="rId78"/>
    <p:sldId id="381" r:id="rId79"/>
    <p:sldId id="367" r:id="rId80"/>
    <p:sldId id="379" r:id="rId81"/>
    <p:sldId id="316" r:id="rId82"/>
    <p:sldId id="323" r:id="rId83"/>
    <p:sldId id="324" r:id="rId84"/>
    <p:sldId id="325" r:id="rId85"/>
    <p:sldId id="326" r:id="rId86"/>
    <p:sldId id="327" r:id="rId87"/>
    <p:sldId id="328" r:id="rId88"/>
    <p:sldId id="329" r:id="rId89"/>
    <p:sldId id="330" r:id="rId90"/>
    <p:sldId id="331" r:id="rId91"/>
    <p:sldId id="332" r:id="rId92"/>
    <p:sldId id="333" r:id="rId93"/>
    <p:sldId id="334" r:id="rId94"/>
    <p:sldId id="335" r:id="rId95"/>
    <p:sldId id="336" r:id="rId96"/>
    <p:sldId id="337" r:id="rId97"/>
    <p:sldId id="338" r:id="rId98"/>
    <p:sldId id="382" r:id="rId99"/>
    <p:sldId id="339" r:id="rId100"/>
    <p:sldId id="340" r:id="rId101"/>
    <p:sldId id="341" r:id="rId102"/>
    <p:sldId id="342" r:id="rId103"/>
    <p:sldId id="343" r:id="rId104"/>
    <p:sldId id="344" r:id="rId105"/>
    <p:sldId id="345" r:id="rId106"/>
    <p:sldId id="346" r:id="rId107"/>
    <p:sldId id="347" r:id="rId108"/>
    <p:sldId id="348" r:id="rId109"/>
    <p:sldId id="349" r:id="rId110"/>
    <p:sldId id="350" r:id="rId111"/>
    <p:sldId id="351" r:id="rId112"/>
    <p:sldId id="352" r:id="rId113"/>
    <p:sldId id="353" r:id="rId114"/>
    <p:sldId id="360" r:id="rId115"/>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8CACA"/>
          </a:solidFill>
        </a:fill>
      </a:tcStyle>
    </a:wholeTbl>
    <a:band2H>
      <a:tcTxStyle/>
      <a:tcStyle>
        <a:tcBdr/>
        <a:fill>
          <a:solidFill>
            <a:srgbClr val="ED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8CACA"/>
          </a:solidFill>
        </a:fill>
      </a:tcStyle>
    </a:wholeTbl>
    <a:band2H>
      <a:tcTxStyle/>
      <a:tcStyle>
        <a:tcBdr/>
        <a:fill>
          <a:solidFill>
            <a:srgbClr val="ED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p:cViewPr varScale="1">
        <p:scale>
          <a:sx n="69" d="100"/>
          <a:sy n="69" d="100"/>
        </p:scale>
        <p:origin x="1416" y="6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presProps" Target="pres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slide" Target="slides/slide114.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spcBef>
        <a:spcPts val="400"/>
      </a:spcBef>
      <a:defRPr sz="1200">
        <a:latin typeface="+mj-lt"/>
        <a:ea typeface="+mj-ea"/>
        <a:cs typeface="+mj-cs"/>
        <a:sym typeface="Arial"/>
      </a:defRPr>
    </a:lvl1pPr>
    <a:lvl2pPr indent="228600" latinLnBrk="0">
      <a:spcBef>
        <a:spcPts val="400"/>
      </a:spcBef>
      <a:defRPr sz="1200">
        <a:latin typeface="+mj-lt"/>
        <a:ea typeface="+mj-ea"/>
        <a:cs typeface="+mj-cs"/>
        <a:sym typeface="Arial"/>
      </a:defRPr>
    </a:lvl2pPr>
    <a:lvl3pPr indent="457200" latinLnBrk="0">
      <a:spcBef>
        <a:spcPts val="400"/>
      </a:spcBef>
      <a:defRPr sz="1200">
        <a:latin typeface="+mj-lt"/>
        <a:ea typeface="+mj-ea"/>
        <a:cs typeface="+mj-cs"/>
        <a:sym typeface="Arial"/>
      </a:defRPr>
    </a:lvl3pPr>
    <a:lvl4pPr indent="685800" latinLnBrk="0">
      <a:spcBef>
        <a:spcPts val="400"/>
      </a:spcBef>
      <a:defRPr sz="1200">
        <a:latin typeface="+mj-lt"/>
        <a:ea typeface="+mj-ea"/>
        <a:cs typeface="+mj-cs"/>
        <a:sym typeface="Arial"/>
      </a:defRPr>
    </a:lvl4pPr>
    <a:lvl5pPr indent="914400" latinLnBrk="0">
      <a:spcBef>
        <a:spcPts val="400"/>
      </a:spcBef>
      <a:defRPr sz="1200">
        <a:latin typeface="+mj-lt"/>
        <a:ea typeface="+mj-ea"/>
        <a:cs typeface="+mj-cs"/>
        <a:sym typeface="Arial"/>
      </a:defRPr>
    </a:lvl5pPr>
    <a:lvl6pPr indent="1143000" latinLnBrk="0">
      <a:spcBef>
        <a:spcPts val="400"/>
      </a:spcBef>
      <a:defRPr sz="1200">
        <a:latin typeface="+mj-lt"/>
        <a:ea typeface="+mj-ea"/>
        <a:cs typeface="+mj-cs"/>
        <a:sym typeface="Arial"/>
      </a:defRPr>
    </a:lvl6pPr>
    <a:lvl7pPr indent="1371600" latinLnBrk="0">
      <a:spcBef>
        <a:spcPts val="400"/>
      </a:spcBef>
      <a:defRPr sz="1200">
        <a:latin typeface="+mj-lt"/>
        <a:ea typeface="+mj-ea"/>
        <a:cs typeface="+mj-cs"/>
        <a:sym typeface="Arial"/>
      </a:defRPr>
    </a:lvl7pPr>
    <a:lvl8pPr indent="1600200" latinLnBrk="0">
      <a:spcBef>
        <a:spcPts val="400"/>
      </a:spcBef>
      <a:defRPr sz="1200">
        <a:latin typeface="+mj-lt"/>
        <a:ea typeface="+mj-ea"/>
        <a:cs typeface="+mj-cs"/>
        <a:sym typeface="Arial"/>
      </a:defRPr>
    </a:lvl8pPr>
    <a:lvl9pPr indent="1828800" latinLnBrk="0">
      <a:spcBef>
        <a:spcPts val="400"/>
      </a:spcBef>
      <a:defRPr sz="1200">
        <a:latin typeface="+mj-lt"/>
        <a:ea typeface="+mj-ea"/>
        <a:cs typeface="+mj-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Shape 161"/>
          <p:cNvSpPr>
            <a:spLocks noGrp="1" noRot="1" noChangeAspect="1"/>
          </p:cNvSpPr>
          <p:nvPr>
            <p:ph type="sldImg"/>
          </p:nvPr>
        </p:nvSpPr>
        <p:spPr>
          <a:prstGeom prst="rect">
            <a:avLst/>
          </a:prstGeom>
        </p:spPr>
        <p:txBody>
          <a:bodyPr/>
          <a:lstStyle/>
          <a:p>
            <a:endParaRPr/>
          </a:p>
        </p:txBody>
      </p:sp>
      <p:sp>
        <p:nvSpPr>
          <p:cNvPr id="162" name="Shape 162"/>
          <p:cNvSpPr>
            <a:spLocks noGrp="1"/>
          </p:cNvSpPr>
          <p:nvPr>
            <p:ph type="body" sz="quarter" idx="1"/>
          </p:nvPr>
        </p:nvSpPr>
        <p:spPr>
          <a:prstGeom prst="rect">
            <a:avLst/>
          </a:prstGeom>
        </p:spPr>
        <p:txBody>
          <a:bodyPr/>
          <a:lstStyle/>
          <a:p>
            <a:endParaRPr/>
          </a:p>
          <a:p>
            <a:pPr>
              <a:buSzPct val="100000"/>
              <a:buChar char="-"/>
            </a:pPr>
            <a:r>
              <a:t>Migraine with aura is 4 for COCs on US MEC chart</a:t>
            </a:r>
          </a:p>
          <a:p>
            <a:pPr>
              <a:buSzPct val="100000"/>
              <a:buChar char="-"/>
            </a:pPr>
            <a:r>
              <a:t>2 articles list previous expulsion as risk factor for future IUD expulsion</a:t>
            </a:r>
          </a:p>
          <a:p>
            <a:pPr>
              <a:buSzPct val="100000"/>
              <a:buChar char="-"/>
            </a:pPr>
            <a:r>
              <a:t>CIN isn’t a contraindication for IUD, but cervical cancer is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Shape 217"/>
          <p:cNvSpPr>
            <a:spLocks noGrp="1" noRot="1" noChangeAspect="1"/>
          </p:cNvSpPr>
          <p:nvPr>
            <p:ph type="sldImg"/>
          </p:nvPr>
        </p:nvSpPr>
        <p:spPr>
          <a:prstGeom prst="rect">
            <a:avLst/>
          </a:prstGeom>
        </p:spPr>
        <p:txBody>
          <a:bodyPr/>
          <a:lstStyle/>
          <a:p>
            <a:endParaRPr/>
          </a:p>
        </p:txBody>
      </p:sp>
      <p:sp>
        <p:nvSpPr>
          <p:cNvPr id="218" name="Shape 218"/>
          <p:cNvSpPr>
            <a:spLocks noGrp="1"/>
          </p:cNvSpPr>
          <p:nvPr>
            <p:ph type="body" sz="quarter" idx="1"/>
          </p:nvPr>
        </p:nvSpPr>
        <p:spPr>
          <a:prstGeom prst="rect">
            <a:avLst/>
          </a:prstGeom>
        </p:spPr>
        <p:txBody>
          <a:bodyPr/>
          <a:lstStyle/>
          <a:p>
            <a:r>
              <a:t>Chandra A, Martinez GM, Mosher WD et al: Fertility, family planning, and reproduction health of U.S. women: data from the 2002 National Survey of Family Growth. Vital and Health Statistics 2005; </a:t>
            </a:r>
            <a:r>
              <a:rPr b="1"/>
              <a:t>23</a:t>
            </a:r>
            <a:r>
              <a:t>: 1.</a:t>
            </a:r>
            <a:endParaRPr>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Shape 222"/>
          <p:cNvSpPr>
            <a:spLocks noGrp="1" noRot="1" noChangeAspect="1"/>
          </p:cNvSpPr>
          <p:nvPr>
            <p:ph type="sldImg"/>
          </p:nvPr>
        </p:nvSpPr>
        <p:spPr>
          <a:prstGeom prst="rect">
            <a:avLst/>
          </a:prstGeom>
        </p:spPr>
        <p:txBody>
          <a:bodyPr/>
          <a:lstStyle/>
          <a:p>
            <a:endParaRPr/>
          </a:p>
        </p:txBody>
      </p:sp>
      <p:sp>
        <p:nvSpPr>
          <p:cNvPr id="223" name="Shape 223"/>
          <p:cNvSpPr>
            <a:spLocks noGrp="1"/>
          </p:cNvSpPr>
          <p:nvPr>
            <p:ph type="body" sz="quarter" idx="1"/>
          </p:nvPr>
        </p:nvSpPr>
        <p:spPr>
          <a:prstGeom prst="rect">
            <a:avLst/>
          </a:prstGeom>
        </p:spPr>
        <p:txBody>
          <a:bodyPr/>
          <a:lstStyle/>
          <a:p>
            <a:r>
              <a:t>Describe procedure briefly in terms of pre-and post. Preface with “This is how we describe the procedure to patients, especially to address common misconceptions…”</a:t>
            </a:r>
          </a:p>
          <a:p>
            <a:r>
              <a:t>The easiest place to interrupt the flow of sperm in just above the testes where the vas tubes are just beneath the skin and very mobile.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Shape 227"/>
          <p:cNvSpPr>
            <a:spLocks noGrp="1" noRot="1" noChangeAspect="1"/>
          </p:cNvSpPr>
          <p:nvPr>
            <p:ph type="sldImg"/>
          </p:nvPr>
        </p:nvSpPr>
        <p:spPr>
          <a:prstGeom prst="rect">
            <a:avLst/>
          </a:prstGeom>
        </p:spPr>
        <p:txBody>
          <a:bodyPr/>
          <a:lstStyle/>
          <a:p>
            <a:endParaRPr/>
          </a:p>
        </p:txBody>
      </p:sp>
      <p:sp>
        <p:nvSpPr>
          <p:cNvPr id="228" name="Shape 228"/>
          <p:cNvSpPr>
            <a:spLocks noGrp="1"/>
          </p:cNvSpPr>
          <p:nvPr>
            <p:ph type="body" sz="quarter" idx="1"/>
          </p:nvPr>
        </p:nvSpPr>
        <p:spPr>
          <a:prstGeom prst="rect">
            <a:avLst/>
          </a:prstGeom>
        </p:spPr>
        <p:txBody>
          <a:bodyPr/>
          <a:lstStyle/>
          <a:p>
            <a:r>
              <a:t>Chandra A, Martinez GM, Mosher WD et al: Fertility, family planning, and reproduction health of U.S. women: data from the 2002 National Survey of Family Growth. Vital and Health Statistics 2005; </a:t>
            </a:r>
            <a:r>
              <a:rPr b="1"/>
              <a:t>23</a:t>
            </a:r>
            <a:r>
              <a:t>: 1.</a:t>
            </a:r>
            <a:endParaRPr>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Shape 233"/>
          <p:cNvSpPr>
            <a:spLocks noGrp="1" noRot="1" noChangeAspect="1"/>
          </p:cNvSpPr>
          <p:nvPr>
            <p:ph type="sldImg"/>
          </p:nvPr>
        </p:nvSpPr>
        <p:spPr>
          <a:prstGeom prst="rect">
            <a:avLst/>
          </a:prstGeom>
        </p:spPr>
        <p:txBody>
          <a:bodyPr/>
          <a:lstStyle/>
          <a:p>
            <a:endParaRPr/>
          </a:p>
        </p:txBody>
      </p:sp>
      <p:sp>
        <p:nvSpPr>
          <p:cNvPr id="234" name="Shape 234"/>
          <p:cNvSpPr>
            <a:spLocks noGrp="1"/>
          </p:cNvSpPr>
          <p:nvPr>
            <p:ph type="body" sz="quarter" idx="1"/>
          </p:nvPr>
        </p:nvSpPr>
        <p:spPr>
          <a:prstGeom prst="rect">
            <a:avLst/>
          </a:prstGeom>
        </p:spPr>
        <p:txBody>
          <a:bodyPr/>
          <a:lstStyle/>
          <a:p>
            <a:r>
              <a:t>Chandra A, Martinez GM, Mosher WD et al: Fertility, family planning, and reproduction health of U.S. women: data from the 2002 National Survey of Family Growth. Vital and Health Statistics 2005; </a:t>
            </a:r>
            <a:r>
              <a:rPr b="1"/>
              <a:t>23</a:t>
            </a:r>
            <a:r>
              <a:t>: 1.</a:t>
            </a:r>
            <a:endParaRPr>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Shape 238"/>
          <p:cNvSpPr>
            <a:spLocks noGrp="1" noRot="1" noChangeAspect="1"/>
          </p:cNvSpPr>
          <p:nvPr>
            <p:ph type="sldImg"/>
          </p:nvPr>
        </p:nvSpPr>
        <p:spPr>
          <a:prstGeom prst="rect">
            <a:avLst/>
          </a:prstGeom>
        </p:spPr>
        <p:txBody>
          <a:bodyPr/>
          <a:lstStyle/>
          <a:p>
            <a:endParaRPr/>
          </a:p>
        </p:txBody>
      </p:sp>
      <p:sp>
        <p:nvSpPr>
          <p:cNvPr id="239" name="Shape 239"/>
          <p:cNvSpPr>
            <a:spLocks noGrp="1"/>
          </p:cNvSpPr>
          <p:nvPr>
            <p:ph type="body" sz="quarter" idx="1"/>
          </p:nvPr>
        </p:nvSpPr>
        <p:spPr>
          <a:prstGeom prst="rect">
            <a:avLst/>
          </a:prstGeom>
        </p:spPr>
        <p:txBody>
          <a:bodyPr/>
          <a:lstStyle/>
          <a:p>
            <a:r>
              <a:t>Chandra A, Martinez GM, Mosher WD et al: Fertility, family planning, and reproduction health of U.S. women: data from the 2002 National Survey of Family Growth. Vital and Health Statistics 2005; </a:t>
            </a:r>
            <a:r>
              <a:rPr b="1"/>
              <a:t>23</a:t>
            </a:r>
            <a:r>
              <a:t>: 1.</a:t>
            </a:r>
            <a:endParaRPr>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Shape 243"/>
          <p:cNvSpPr>
            <a:spLocks noGrp="1" noRot="1" noChangeAspect="1"/>
          </p:cNvSpPr>
          <p:nvPr>
            <p:ph type="sldImg"/>
          </p:nvPr>
        </p:nvSpPr>
        <p:spPr>
          <a:prstGeom prst="rect">
            <a:avLst/>
          </a:prstGeom>
        </p:spPr>
        <p:txBody>
          <a:bodyPr/>
          <a:lstStyle/>
          <a:p>
            <a:endParaRPr/>
          </a:p>
        </p:txBody>
      </p:sp>
      <p:sp>
        <p:nvSpPr>
          <p:cNvPr id="244" name="Shape 244"/>
          <p:cNvSpPr>
            <a:spLocks noGrp="1"/>
          </p:cNvSpPr>
          <p:nvPr>
            <p:ph type="body" sz="quarter" idx="1"/>
          </p:nvPr>
        </p:nvSpPr>
        <p:spPr>
          <a:prstGeom prst="rect">
            <a:avLst/>
          </a:prstGeom>
        </p:spPr>
        <p:txBody>
          <a:bodyPr/>
          <a:lstStyle/>
          <a:p>
            <a:r>
              <a:t>Describe procedure briefly in terms of pre-and post. Preface with “This is how we describe the procedure to patients, especially to address common misconceptions…”</a:t>
            </a:r>
          </a:p>
          <a:p>
            <a:r>
              <a:t>The easiest place to interrupt the flow of sperm in just above the testes where the vas tubes are just beneath the skin and very mobile.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Shape 248"/>
          <p:cNvSpPr>
            <a:spLocks noGrp="1" noRot="1" noChangeAspect="1"/>
          </p:cNvSpPr>
          <p:nvPr>
            <p:ph type="sldImg"/>
          </p:nvPr>
        </p:nvSpPr>
        <p:spPr>
          <a:prstGeom prst="rect">
            <a:avLst/>
          </a:prstGeom>
        </p:spPr>
        <p:txBody>
          <a:bodyPr/>
          <a:lstStyle/>
          <a:p>
            <a:endParaRPr/>
          </a:p>
        </p:txBody>
      </p:sp>
      <p:sp>
        <p:nvSpPr>
          <p:cNvPr id="249" name="Shape 249"/>
          <p:cNvSpPr>
            <a:spLocks noGrp="1"/>
          </p:cNvSpPr>
          <p:nvPr>
            <p:ph type="body" sz="quarter" idx="1"/>
          </p:nvPr>
        </p:nvSpPr>
        <p:spPr>
          <a:prstGeom prst="rect">
            <a:avLst/>
          </a:prstGeom>
        </p:spPr>
        <p:txBody>
          <a:bodyPr/>
          <a:lstStyle/>
          <a:p>
            <a:r>
              <a:t>To access vas</a:t>
            </a:r>
          </a:p>
          <a:p>
            <a:r>
              <a:t>Many techniques to occlude it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Shape 253"/>
          <p:cNvSpPr>
            <a:spLocks noGrp="1" noRot="1" noChangeAspect="1"/>
          </p:cNvSpPr>
          <p:nvPr>
            <p:ph type="sldImg"/>
          </p:nvPr>
        </p:nvSpPr>
        <p:spPr>
          <a:prstGeom prst="rect">
            <a:avLst/>
          </a:prstGeom>
        </p:spPr>
        <p:txBody>
          <a:bodyPr/>
          <a:lstStyle/>
          <a:p>
            <a:endParaRPr/>
          </a:p>
        </p:txBody>
      </p:sp>
      <p:sp>
        <p:nvSpPr>
          <p:cNvPr id="254" name="Shape 254"/>
          <p:cNvSpPr>
            <a:spLocks noGrp="1"/>
          </p:cNvSpPr>
          <p:nvPr>
            <p:ph type="body" sz="quarter" idx="1"/>
          </p:nvPr>
        </p:nvSpPr>
        <p:spPr>
          <a:prstGeom prst="rect">
            <a:avLst/>
          </a:prstGeom>
        </p:spPr>
        <p:txBody>
          <a:bodyPr/>
          <a:lstStyle/>
          <a:p>
            <a:r>
              <a:t>Usually 2 incisions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Shape 258"/>
          <p:cNvSpPr>
            <a:spLocks noGrp="1" noRot="1" noChangeAspect="1"/>
          </p:cNvSpPr>
          <p:nvPr>
            <p:ph type="sldImg"/>
          </p:nvPr>
        </p:nvSpPr>
        <p:spPr>
          <a:prstGeom prst="rect">
            <a:avLst/>
          </a:prstGeom>
        </p:spPr>
        <p:txBody>
          <a:bodyPr/>
          <a:lstStyle/>
          <a:p>
            <a:endParaRPr/>
          </a:p>
        </p:txBody>
      </p:sp>
      <p:sp>
        <p:nvSpPr>
          <p:cNvPr id="259" name="Shape 259"/>
          <p:cNvSpPr>
            <a:spLocks noGrp="1"/>
          </p:cNvSpPr>
          <p:nvPr>
            <p:ph type="body" sz="quarter" idx="1"/>
          </p:nvPr>
        </p:nvSpPr>
        <p:spPr>
          <a:prstGeom prst="rect">
            <a:avLst/>
          </a:prstGeom>
        </p:spPr>
        <p:txBody>
          <a:bodyPr/>
          <a:lstStyle/>
          <a:p>
            <a:r>
              <a:t>Usually 2 incisions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Shape 269"/>
          <p:cNvSpPr>
            <a:spLocks noGrp="1" noRot="1" noChangeAspect="1"/>
          </p:cNvSpPr>
          <p:nvPr>
            <p:ph type="sldImg"/>
          </p:nvPr>
        </p:nvSpPr>
        <p:spPr>
          <a:prstGeom prst="rect">
            <a:avLst/>
          </a:prstGeom>
        </p:spPr>
        <p:txBody>
          <a:bodyPr/>
          <a:lstStyle/>
          <a:p>
            <a:endParaRPr/>
          </a:p>
        </p:txBody>
      </p:sp>
      <p:sp>
        <p:nvSpPr>
          <p:cNvPr id="270" name="Shape 270"/>
          <p:cNvSpPr>
            <a:spLocks noGrp="1"/>
          </p:cNvSpPr>
          <p:nvPr>
            <p:ph type="body" sz="quarter" idx="1"/>
          </p:nvPr>
        </p:nvSpPr>
        <p:spPr>
          <a:prstGeom prst="rect">
            <a:avLst/>
          </a:prstGeom>
        </p:spPr>
        <p:txBody>
          <a:bodyPr/>
          <a:lstStyle/>
          <a:p>
            <a:r>
              <a:t>Cut</a:t>
            </a:r>
          </a:p>
          <a:p>
            <a:r>
              <a:t>Cautery</a:t>
            </a:r>
          </a:p>
          <a:p>
            <a:r>
              <a:t>Tie or clip fascia</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hape 166"/>
          <p:cNvSpPr>
            <a:spLocks noGrp="1" noRot="1" noChangeAspect="1"/>
          </p:cNvSpPr>
          <p:nvPr>
            <p:ph type="sldImg"/>
          </p:nvPr>
        </p:nvSpPr>
        <p:spPr>
          <a:prstGeom prst="rect">
            <a:avLst/>
          </a:prstGeom>
        </p:spPr>
        <p:txBody>
          <a:bodyPr/>
          <a:lstStyle/>
          <a:p>
            <a:endParaRPr/>
          </a:p>
        </p:txBody>
      </p:sp>
      <p:sp>
        <p:nvSpPr>
          <p:cNvPr id="167" name="Shape 167"/>
          <p:cNvSpPr>
            <a:spLocks noGrp="1"/>
          </p:cNvSpPr>
          <p:nvPr>
            <p:ph type="body" sz="quarter" idx="1"/>
          </p:nvPr>
        </p:nvSpPr>
        <p:spPr>
          <a:prstGeom prst="rect">
            <a:avLst/>
          </a:prstGeom>
        </p:spPr>
        <p:txBody>
          <a:bodyPr/>
          <a:lstStyle/>
          <a:p>
            <a:endParaRPr/>
          </a:p>
          <a:p>
            <a:pPr>
              <a:buSzPct val="100000"/>
              <a:buChar char="-"/>
            </a:pPr>
            <a:r>
              <a:t>Migraine with aura is 4 for COCs on US MEC chart</a:t>
            </a:r>
          </a:p>
          <a:p>
            <a:pPr>
              <a:buSzPct val="100000"/>
              <a:buChar char="-"/>
            </a:pPr>
            <a:r>
              <a:t>2 articles list previous expulsion as risk factor for future IUD expulsion</a:t>
            </a:r>
          </a:p>
          <a:p>
            <a:pPr>
              <a:buSzPct val="100000"/>
              <a:buChar char="-"/>
            </a:pPr>
            <a:r>
              <a:t>CIN isn’t a contraindication for IUD, but cervical cancer is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Shape 274"/>
          <p:cNvSpPr>
            <a:spLocks noGrp="1" noRot="1" noChangeAspect="1"/>
          </p:cNvSpPr>
          <p:nvPr>
            <p:ph type="sldImg"/>
          </p:nvPr>
        </p:nvSpPr>
        <p:spPr>
          <a:prstGeom prst="rect">
            <a:avLst/>
          </a:prstGeom>
        </p:spPr>
        <p:txBody>
          <a:bodyPr/>
          <a:lstStyle/>
          <a:p>
            <a:endParaRPr/>
          </a:p>
        </p:txBody>
      </p:sp>
      <p:sp>
        <p:nvSpPr>
          <p:cNvPr id="275" name="Shape 275"/>
          <p:cNvSpPr>
            <a:spLocks noGrp="1"/>
          </p:cNvSpPr>
          <p:nvPr>
            <p:ph type="body" sz="quarter" idx="1"/>
          </p:nvPr>
        </p:nvSpPr>
        <p:spPr>
          <a:prstGeom prst="rect">
            <a:avLst/>
          </a:prstGeom>
        </p:spPr>
        <p:txBody>
          <a:bodyPr/>
          <a:lstStyle/>
          <a:p>
            <a:r>
              <a:t>Sokal et al, Journal of Urology, </a:t>
            </a:r>
            <a:r>
              <a:rPr>
                <a:latin typeface="Calibri"/>
                <a:ea typeface="Calibri"/>
                <a:cs typeface="Calibri"/>
                <a:sym typeface="Calibri"/>
              </a:rPr>
              <a:t>Vol. 162, 1621–1625, November 1999 </a:t>
            </a:r>
          </a:p>
          <a:p>
            <a:pPr>
              <a:defRPr>
                <a:latin typeface="Calibri"/>
                <a:ea typeface="Calibri"/>
                <a:cs typeface="Calibri"/>
                <a:sym typeface="Calibri"/>
              </a:defRPr>
            </a:pPr>
            <a:endParaRPr>
              <a:latin typeface="Calibri"/>
              <a:ea typeface="Calibri"/>
              <a:cs typeface="Calibri"/>
              <a:sym typeface="Calibri"/>
            </a:endParaRPr>
          </a:p>
          <a:p>
            <a:pPr>
              <a:defRPr>
                <a:latin typeface="Calibri"/>
                <a:ea typeface="Calibri"/>
                <a:cs typeface="Calibri"/>
                <a:sym typeface="Calibri"/>
              </a:defRPr>
            </a:pPr>
            <a:r>
              <a:t>Randomized trial of 1429 men at 8 sites in Brazil, Guatemala, Indonesia, Sri Lanka and Thailand.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Shape 285"/>
          <p:cNvSpPr>
            <a:spLocks noGrp="1" noRot="1" noChangeAspect="1"/>
          </p:cNvSpPr>
          <p:nvPr>
            <p:ph type="sldImg"/>
          </p:nvPr>
        </p:nvSpPr>
        <p:spPr>
          <a:prstGeom prst="rect">
            <a:avLst/>
          </a:prstGeom>
        </p:spPr>
        <p:txBody>
          <a:bodyPr/>
          <a:lstStyle/>
          <a:p>
            <a:endParaRPr/>
          </a:p>
        </p:txBody>
      </p:sp>
      <p:sp>
        <p:nvSpPr>
          <p:cNvPr id="286" name="Shape 286"/>
          <p:cNvSpPr>
            <a:spLocks noGrp="1"/>
          </p:cNvSpPr>
          <p:nvPr>
            <p:ph type="body" sz="quarter" idx="1"/>
          </p:nvPr>
        </p:nvSpPr>
        <p:spPr>
          <a:prstGeom prst="rect">
            <a:avLst/>
          </a:prstGeom>
        </p:spPr>
        <p:txBody>
          <a:bodyPr/>
          <a:lstStyle/>
          <a:p>
            <a:r>
              <a:t>Extra cutaneous vas fixation forceps (ring forceps)</a:t>
            </a:r>
          </a:p>
          <a:p>
            <a:r>
              <a:t>Dissecting forceps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Shape 302"/>
          <p:cNvSpPr>
            <a:spLocks noGrp="1" noRot="1" noChangeAspect="1"/>
          </p:cNvSpPr>
          <p:nvPr>
            <p:ph type="sldImg"/>
          </p:nvPr>
        </p:nvSpPr>
        <p:spPr>
          <a:prstGeom prst="rect">
            <a:avLst/>
          </a:prstGeom>
        </p:spPr>
        <p:txBody>
          <a:bodyPr/>
          <a:lstStyle/>
          <a:p>
            <a:endParaRPr/>
          </a:p>
        </p:txBody>
      </p:sp>
      <p:sp>
        <p:nvSpPr>
          <p:cNvPr id="303" name="Shape 303"/>
          <p:cNvSpPr>
            <a:spLocks noGrp="1"/>
          </p:cNvSpPr>
          <p:nvPr>
            <p:ph type="body" sz="quarter" idx="1"/>
          </p:nvPr>
        </p:nvSpPr>
        <p:spPr>
          <a:prstGeom prst="rect">
            <a:avLst/>
          </a:prstGeom>
        </p:spPr>
        <p:txBody>
          <a:bodyPr/>
          <a:lstStyle/>
          <a:p>
            <a:r>
              <a:t>Next few photos are from</a:t>
            </a:r>
          </a:p>
          <a:p>
            <a:pPr>
              <a:defRPr b="1"/>
            </a:pPr>
            <a:r>
              <a:t>Vasectomy Occlusion Technique Combining Thermal Cautery and Fascial Interposition </a:t>
            </a:r>
          </a:p>
          <a:p>
            <a:pPr>
              <a:defRPr b="1"/>
            </a:pPr>
            <a:r>
              <a:t>Michel Labrecque </a:t>
            </a:r>
          </a:p>
          <a:p>
            <a:r>
              <a:t>International Braz J Urol </a:t>
            </a:r>
          </a:p>
          <a:p>
            <a:r>
              <a:t>Vol. 37 (5): 630-635, September - October, 2011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9F75FFE8-0067-4239-B302-10E9417FAB76}" type="slidenum">
              <a:rPr lang="fr-FR" altLang="fr-FR" sz="1200" smtClean="0"/>
              <a:pPr/>
              <a:t>54</a:t>
            </a:fld>
            <a:endParaRPr lang="fr-FR" altLang="fr-FR" sz="1200" smtClean="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r-FR" dirty="0" smtClean="0"/>
          </a:p>
        </p:txBody>
      </p:sp>
    </p:spTree>
    <p:extLst>
      <p:ext uri="{BB962C8B-B14F-4D97-AF65-F5344CB8AC3E}">
        <p14:creationId xmlns:p14="http://schemas.microsoft.com/office/powerpoint/2010/main" val="2534749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 name="Shape 371"/>
          <p:cNvSpPr>
            <a:spLocks noGrp="1" noRot="1" noChangeAspect="1"/>
          </p:cNvSpPr>
          <p:nvPr>
            <p:ph type="sldImg"/>
          </p:nvPr>
        </p:nvSpPr>
        <p:spPr>
          <a:prstGeom prst="rect">
            <a:avLst/>
          </a:prstGeom>
        </p:spPr>
        <p:txBody>
          <a:bodyPr/>
          <a:lstStyle/>
          <a:p>
            <a:endParaRPr/>
          </a:p>
        </p:txBody>
      </p:sp>
      <p:sp>
        <p:nvSpPr>
          <p:cNvPr id="372" name="Shape 372"/>
          <p:cNvSpPr>
            <a:spLocks noGrp="1"/>
          </p:cNvSpPr>
          <p:nvPr>
            <p:ph type="body" sz="quarter" idx="1"/>
          </p:nvPr>
        </p:nvSpPr>
        <p:spPr>
          <a:prstGeom prst="rect">
            <a:avLst/>
          </a:prstGeom>
        </p:spPr>
        <p:txBody>
          <a:bodyPr/>
          <a:lstStyle/>
          <a:p>
            <a:r>
              <a:t>From Michel Labrecque</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Shape 403"/>
          <p:cNvSpPr>
            <a:spLocks noGrp="1" noRot="1" noChangeAspect="1"/>
          </p:cNvSpPr>
          <p:nvPr>
            <p:ph type="sldImg"/>
          </p:nvPr>
        </p:nvSpPr>
        <p:spPr>
          <a:prstGeom prst="rect">
            <a:avLst/>
          </a:prstGeom>
        </p:spPr>
        <p:txBody>
          <a:bodyPr/>
          <a:lstStyle/>
          <a:p>
            <a:endParaRPr/>
          </a:p>
        </p:txBody>
      </p:sp>
      <p:sp>
        <p:nvSpPr>
          <p:cNvPr id="404" name="Shape 404"/>
          <p:cNvSpPr>
            <a:spLocks noGrp="1"/>
          </p:cNvSpPr>
          <p:nvPr>
            <p:ph type="body" sz="quarter" idx="1"/>
          </p:nvPr>
        </p:nvSpPr>
        <p:spPr>
          <a:prstGeom prst="rect">
            <a:avLst/>
          </a:prstGeom>
        </p:spPr>
        <p:txBody>
          <a:bodyPr/>
          <a:lstStyle/>
          <a:p>
            <a:r>
              <a:t>Certes et al. Results of a Pilot Study of the Time to Azoospermia after Vasectomy in Mexico City.  Contraception. 1997</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 name="Shape 396"/>
          <p:cNvSpPr>
            <a:spLocks noGrp="1" noRot="1" noChangeAspect="1"/>
          </p:cNvSpPr>
          <p:nvPr>
            <p:ph type="sldImg"/>
          </p:nvPr>
        </p:nvSpPr>
        <p:spPr>
          <a:prstGeom prst="rect">
            <a:avLst/>
          </a:prstGeom>
        </p:spPr>
        <p:txBody>
          <a:bodyPr/>
          <a:lstStyle/>
          <a:p>
            <a:endParaRPr/>
          </a:p>
        </p:txBody>
      </p:sp>
      <p:sp>
        <p:nvSpPr>
          <p:cNvPr id="397" name="Shape 397"/>
          <p:cNvSpPr>
            <a:spLocks noGrp="1"/>
          </p:cNvSpPr>
          <p:nvPr>
            <p:ph type="body" sz="quarter" idx="1"/>
          </p:nvPr>
        </p:nvSpPr>
        <p:spPr>
          <a:prstGeom prst="rect">
            <a:avLst/>
          </a:prstGeom>
        </p:spPr>
        <p:txBody>
          <a:bodyPr/>
          <a:lstStyle/>
          <a:p>
            <a:r>
              <a:t>Contraception Vol. 69, Issue 5, Pages 401-406</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 name="Shape 543"/>
          <p:cNvSpPr>
            <a:spLocks noGrp="1" noRot="1" noChangeAspect="1"/>
          </p:cNvSpPr>
          <p:nvPr>
            <p:ph type="sldImg"/>
          </p:nvPr>
        </p:nvSpPr>
        <p:spPr>
          <a:prstGeom prst="rect">
            <a:avLst/>
          </a:prstGeom>
        </p:spPr>
        <p:txBody>
          <a:bodyPr/>
          <a:lstStyle/>
          <a:p>
            <a:endParaRPr/>
          </a:p>
        </p:txBody>
      </p:sp>
      <p:sp>
        <p:nvSpPr>
          <p:cNvPr id="544" name="Shape 544"/>
          <p:cNvSpPr>
            <a:spLocks noGrp="1"/>
          </p:cNvSpPr>
          <p:nvPr>
            <p:ph type="body" sz="quarter" idx="1"/>
          </p:nvPr>
        </p:nvSpPr>
        <p:spPr>
          <a:prstGeom prst="rect">
            <a:avLst/>
          </a:prstGeom>
        </p:spPr>
        <p:txBody>
          <a:bodyPr/>
          <a:lstStyle/>
          <a:p>
            <a:r>
              <a:t>The exact mechanism by which the vas recanalizes after vasectomy is not fully understood. Our best evidence are based on histologic studies most performed at the time of vaso-vasostomy. Putting a suture on the vas is a tricky business. On one hand, if the sutures are too tight, they either cut through the vas or cause the necrosis of the remaining stumps. On the other hand, if the sutures are not tight enough, the lumen remains open and sperm leak. Conceptually this is what happens in  both situations. </a:t>
            </a:r>
          </a:p>
          <a:p>
            <a:r>
              <a:t>However, in reality our body does not allow empty space. Within a few days after vasectomy a connecting bridge develops between the stumps of the cut vas. This bridge consists of connective tissue, sperm debris, white blood cells, and most important epithelial cells from the vas lumen</a:t>
            </a:r>
          </a:p>
        </p:txBody>
      </p:sp>
    </p:spTree>
    <p:extLst>
      <p:ext uri="{BB962C8B-B14F-4D97-AF65-F5344CB8AC3E}">
        <p14:creationId xmlns:p14="http://schemas.microsoft.com/office/powerpoint/2010/main" val="38357529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 name="Shape 550"/>
          <p:cNvSpPr>
            <a:spLocks noGrp="1" noRot="1" noChangeAspect="1"/>
          </p:cNvSpPr>
          <p:nvPr>
            <p:ph type="sldImg"/>
          </p:nvPr>
        </p:nvSpPr>
        <p:spPr>
          <a:prstGeom prst="rect">
            <a:avLst/>
          </a:prstGeom>
        </p:spPr>
        <p:txBody>
          <a:bodyPr/>
          <a:lstStyle/>
          <a:p>
            <a:endParaRPr/>
          </a:p>
        </p:txBody>
      </p:sp>
      <p:sp>
        <p:nvSpPr>
          <p:cNvPr id="551" name="Shape 551"/>
          <p:cNvSpPr>
            <a:spLocks noGrp="1"/>
          </p:cNvSpPr>
          <p:nvPr>
            <p:ph type="body" sz="quarter" idx="1"/>
          </p:nvPr>
        </p:nvSpPr>
        <p:spPr>
          <a:prstGeom prst="rect">
            <a:avLst/>
          </a:prstGeom>
        </p:spPr>
        <p:txBody>
          <a:bodyPr/>
          <a:lstStyle/>
          <a:p>
            <a:r>
              <a:t>These epithelial cells proliferate through the scar tissues creating epithelial tubules and small intramural ductus as you can see on this slide. This extensive network of micro channels is known as "</a:t>
            </a:r>
            <a:r>
              <a:rPr b="1"/>
              <a:t>Medusa's</a:t>
            </a:r>
            <a:r>
              <a:t> </a:t>
            </a:r>
            <a:r>
              <a:rPr b="1"/>
              <a:t>head</a:t>
            </a:r>
            <a:r>
              <a:t>" , named after a women from the Greek mythology whose hair was changed into serpents.  It is those ducts, each one searching to restore the continuity of the lumen, that are believed to be responsible for recanalization.</a:t>
            </a:r>
          </a:p>
          <a:p>
            <a:endParaRPr/>
          </a:p>
          <a:p>
            <a:r>
              <a:t> </a:t>
            </a:r>
          </a:p>
        </p:txBody>
      </p:sp>
    </p:spTree>
    <p:extLst>
      <p:ext uri="{BB962C8B-B14F-4D97-AF65-F5344CB8AC3E}">
        <p14:creationId xmlns:p14="http://schemas.microsoft.com/office/powerpoint/2010/main" val="20838404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 name="Shape 555"/>
          <p:cNvSpPr>
            <a:spLocks noGrp="1" noRot="1" noChangeAspect="1"/>
          </p:cNvSpPr>
          <p:nvPr>
            <p:ph type="sldImg"/>
          </p:nvPr>
        </p:nvSpPr>
        <p:spPr>
          <a:prstGeom prst="rect">
            <a:avLst/>
          </a:prstGeom>
        </p:spPr>
        <p:txBody>
          <a:bodyPr/>
          <a:lstStyle/>
          <a:p>
            <a:endParaRPr/>
          </a:p>
        </p:txBody>
      </p:sp>
      <p:sp>
        <p:nvSpPr>
          <p:cNvPr id="556" name="Shape 556"/>
          <p:cNvSpPr>
            <a:spLocks noGrp="1"/>
          </p:cNvSpPr>
          <p:nvPr>
            <p:ph type="body" sz="quarter" idx="1"/>
          </p:nvPr>
        </p:nvSpPr>
        <p:spPr>
          <a:prstGeom prst="rect">
            <a:avLst/>
          </a:prstGeom>
        </p:spPr>
        <p:txBody>
          <a:bodyPr/>
          <a:lstStyle/>
          <a:p>
            <a:r>
              <a:t>Labrecque et al, BMC Urology, 2006</a:t>
            </a:r>
          </a:p>
        </p:txBody>
      </p:sp>
    </p:spTree>
    <p:extLst>
      <p:ext uri="{BB962C8B-B14F-4D97-AF65-F5344CB8AC3E}">
        <p14:creationId xmlns:p14="http://schemas.microsoft.com/office/powerpoint/2010/main" val="3332339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Shape 178"/>
          <p:cNvSpPr>
            <a:spLocks noGrp="1" noRot="1" noChangeAspect="1"/>
          </p:cNvSpPr>
          <p:nvPr>
            <p:ph type="sldImg"/>
          </p:nvPr>
        </p:nvSpPr>
        <p:spPr>
          <a:prstGeom prst="rect">
            <a:avLst/>
          </a:prstGeom>
        </p:spPr>
        <p:txBody>
          <a:bodyPr/>
          <a:lstStyle/>
          <a:p>
            <a:endParaRPr/>
          </a:p>
        </p:txBody>
      </p:sp>
      <p:sp>
        <p:nvSpPr>
          <p:cNvPr id="179" name="Shape 179"/>
          <p:cNvSpPr>
            <a:spLocks noGrp="1"/>
          </p:cNvSpPr>
          <p:nvPr>
            <p:ph type="body" sz="quarter" idx="1"/>
          </p:nvPr>
        </p:nvSpPr>
        <p:spPr>
          <a:prstGeom prst="rect">
            <a:avLst/>
          </a:prstGeom>
        </p:spPr>
        <p:txBody>
          <a:bodyPr/>
          <a:lstStyle/>
          <a:p>
            <a:r>
              <a:t>Failure rate over first year - 0.15% vs. 0.5% for BTL.  Comparable to implanon.  Nothing else better.  </a:t>
            </a:r>
          </a:p>
          <a:p>
            <a:r>
              <a:t>-2</a:t>
            </a:r>
            <a:r>
              <a:rPr baseline="30000"/>
              <a:t>nd</a:t>
            </a:r>
            <a:r>
              <a:t> most cost-effective contraception (after copper IUD)</a:t>
            </a:r>
          </a:p>
          <a:p>
            <a:r>
              <a:t>Average vasectomy $500 (BTL $1300)</a:t>
            </a:r>
          </a:p>
          <a:p>
            <a:r>
              <a:t>Overall cost savings of vasectomy compared to no contraceptive use over 5 years ~$14,000</a:t>
            </a:r>
          </a:p>
          <a:p>
            <a:r>
              <a:t>Trussell J, The economic value of contraception: a comparison of 15 methods, American Journal of Public Health, 1995, 85(4):494–503.; Bartz, Rev Obstet Gynecol 2008</a:t>
            </a:r>
          </a:p>
          <a:p>
            <a:endParaRPr/>
          </a:p>
          <a:p>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 name="Shape 560"/>
          <p:cNvSpPr>
            <a:spLocks noGrp="1" noRot="1" noChangeAspect="1"/>
          </p:cNvSpPr>
          <p:nvPr>
            <p:ph type="sldImg"/>
          </p:nvPr>
        </p:nvSpPr>
        <p:spPr>
          <a:prstGeom prst="rect">
            <a:avLst/>
          </a:prstGeom>
        </p:spPr>
        <p:txBody>
          <a:bodyPr/>
          <a:lstStyle/>
          <a:p>
            <a:endParaRPr/>
          </a:p>
        </p:txBody>
      </p:sp>
      <p:sp>
        <p:nvSpPr>
          <p:cNvPr id="561" name="Shape 561"/>
          <p:cNvSpPr>
            <a:spLocks noGrp="1"/>
          </p:cNvSpPr>
          <p:nvPr>
            <p:ph type="body" sz="quarter" idx="1"/>
          </p:nvPr>
        </p:nvSpPr>
        <p:spPr>
          <a:prstGeom prst="rect">
            <a:avLst/>
          </a:prstGeom>
        </p:spPr>
        <p:txBody>
          <a:bodyPr/>
          <a:lstStyle/>
          <a:p>
            <a:r>
              <a:t>Labrecque et al, BMC Urology, 2006</a:t>
            </a:r>
          </a:p>
        </p:txBody>
      </p:sp>
    </p:spTree>
    <p:extLst>
      <p:ext uri="{BB962C8B-B14F-4D97-AF65-F5344CB8AC3E}">
        <p14:creationId xmlns:p14="http://schemas.microsoft.com/office/powerpoint/2010/main" val="17703296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 name="Shape 391"/>
          <p:cNvSpPr>
            <a:spLocks noGrp="1" noRot="1" noChangeAspect="1"/>
          </p:cNvSpPr>
          <p:nvPr>
            <p:ph type="sldImg"/>
          </p:nvPr>
        </p:nvSpPr>
        <p:spPr>
          <a:prstGeom prst="rect">
            <a:avLst/>
          </a:prstGeom>
        </p:spPr>
        <p:txBody>
          <a:bodyPr/>
          <a:lstStyle/>
          <a:p>
            <a:endParaRPr/>
          </a:p>
        </p:txBody>
      </p:sp>
      <p:sp>
        <p:nvSpPr>
          <p:cNvPr id="392" name="Shape 392"/>
          <p:cNvSpPr>
            <a:spLocks noGrp="1"/>
          </p:cNvSpPr>
          <p:nvPr>
            <p:ph type="body" sz="quarter" idx="1"/>
          </p:nvPr>
        </p:nvSpPr>
        <p:spPr>
          <a:prstGeom prst="rect">
            <a:avLst/>
          </a:prstGeom>
        </p:spPr>
        <p:txBody>
          <a:bodyPr/>
          <a:lstStyle/>
          <a:p>
            <a:r>
              <a:t>Took out “unknown”</a:t>
            </a:r>
          </a:p>
          <a:p>
            <a:r>
              <a:t>Is testicular atrophy really something you counsel about?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 name="Shape 446"/>
          <p:cNvSpPr>
            <a:spLocks noGrp="1" noRot="1" noChangeAspect="1"/>
          </p:cNvSpPr>
          <p:nvPr>
            <p:ph type="sldImg"/>
          </p:nvPr>
        </p:nvSpPr>
        <p:spPr>
          <a:prstGeom prst="rect">
            <a:avLst/>
          </a:prstGeom>
        </p:spPr>
        <p:txBody>
          <a:bodyPr/>
          <a:lstStyle/>
          <a:p>
            <a:endParaRPr/>
          </a:p>
        </p:txBody>
      </p:sp>
      <p:sp>
        <p:nvSpPr>
          <p:cNvPr id="447" name="Shape 447"/>
          <p:cNvSpPr>
            <a:spLocks noGrp="1"/>
          </p:cNvSpPr>
          <p:nvPr>
            <p:ph type="body" sz="quarter" idx="1"/>
          </p:nvPr>
        </p:nvSpPr>
        <p:spPr>
          <a:prstGeom prst="rect">
            <a:avLst/>
          </a:prstGeom>
        </p:spPr>
        <p:txBody>
          <a:bodyPr/>
          <a:lstStyle/>
          <a:p>
            <a:r>
              <a:t>Remind me to tell you about the beer technique…</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 name="Shape 457"/>
          <p:cNvSpPr>
            <a:spLocks noGrp="1" noRot="1" noChangeAspect="1"/>
          </p:cNvSpPr>
          <p:nvPr>
            <p:ph type="sldImg"/>
          </p:nvPr>
        </p:nvSpPr>
        <p:spPr>
          <a:prstGeom prst="rect">
            <a:avLst/>
          </a:prstGeom>
        </p:spPr>
        <p:txBody>
          <a:bodyPr/>
          <a:lstStyle/>
          <a:p>
            <a:endParaRPr/>
          </a:p>
        </p:txBody>
      </p:sp>
      <p:sp>
        <p:nvSpPr>
          <p:cNvPr id="458" name="Shape 458"/>
          <p:cNvSpPr>
            <a:spLocks noGrp="1"/>
          </p:cNvSpPr>
          <p:nvPr>
            <p:ph type="body" sz="quarter" idx="1"/>
          </p:nvPr>
        </p:nvSpPr>
        <p:spPr>
          <a:prstGeom prst="rect">
            <a:avLst/>
          </a:prstGeom>
        </p:spPr>
        <p:txBody>
          <a:bodyPr/>
          <a:lstStyle/>
          <a:p>
            <a:r>
              <a:t>Michel still allows 2 months</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 name="Shape 471"/>
          <p:cNvSpPr>
            <a:spLocks noGrp="1" noRot="1" noChangeAspect="1"/>
          </p:cNvSpPr>
          <p:nvPr>
            <p:ph type="sldImg"/>
          </p:nvPr>
        </p:nvSpPr>
        <p:spPr>
          <a:prstGeom prst="rect">
            <a:avLst/>
          </a:prstGeom>
        </p:spPr>
        <p:txBody>
          <a:bodyPr/>
          <a:lstStyle/>
          <a:p>
            <a:endParaRPr/>
          </a:p>
        </p:txBody>
      </p:sp>
      <p:sp>
        <p:nvSpPr>
          <p:cNvPr id="472" name="Shape 472"/>
          <p:cNvSpPr>
            <a:spLocks noGrp="1"/>
          </p:cNvSpPr>
          <p:nvPr>
            <p:ph type="body" sz="quarter" idx="1"/>
          </p:nvPr>
        </p:nvSpPr>
        <p:spPr>
          <a:prstGeom prst="rect">
            <a:avLst/>
          </a:prstGeom>
        </p:spPr>
        <p:txBody>
          <a:bodyPr/>
          <a:lstStyle/>
          <a:p>
            <a:r>
              <a:t>Either keep or take out.  We don’t want to scare these people right away.  ;)</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 name="Shape 391"/>
          <p:cNvSpPr>
            <a:spLocks noGrp="1" noRot="1" noChangeAspect="1"/>
          </p:cNvSpPr>
          <p:nvPr>
            <p:ph type="sldImg"/>
          </p:nvPr>
        </p:nvSpPr>
        <p:spPr>
          <a:prstGeom prst="rect">
            <a:avLst/>
          </a:prstGeom>
        </p:spPr>
        <p:txBody>
          <a:bodyPr/>
          <a:lstStyle/>
          <a:p>
            <a:endParaRPr/>
          </a:p>
        </p:txBody>
      </p:sp>
      <p:sp>
        <p:nvSpPr>
          <p:cNvPr id="392" name="Shape 392"/>
          <p:cNvSpPr>
            <a:spLocks noGrp="1"/>
          </p:cNvSpPr>
          <p:nvPr>
            <p:ph type="body" sz="quarter" idx="1"/>
          </p:nvPr>
        </p:nvSpPr>
        <p:spPr>
          <a:prstGeom prst="rect">
            <a:avLst/>
          </a:prstGeom>
        </p:spPr>
        <p:txBody>
          <a:bodyPr/>
          <a:lstStyle/>
          <a:p>
            <a:r>
              <a:t>Took out “unknown”</a:t>
            </a:r>
          </a:p>
          <a:p>
            <a:r>
              <a:t>Is testicular atrophy really something you counsel about?</a:t>
            </a:r>
          </a:p>
        </p:txBody>
      </p:sp>
    </p:spTree>
    <p:extLst>
      <p:ext uri="{BB962C8B-B14F-4D97-AF65-F5344CB8AC3E}">
        <p14:creationId xmlns:p14="http://schemas.microsoft.com/office/powerpoint/2010/main" val="15511595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 name="Shape 479"/>
          <p:cNvSpPr>
            <a:spLocks noGrp="1" noRot="1" noChangeAspect="1"/>
          </p:cNvSpPr>
          <p:nvPr>
            <p:ph type="sldImg"/>
          </p:nvPr>
        </p:nvSpPr>
        <p:spPr>
          <a:prstGeom prst="rect">
            <a:avLst/>
          </a:prstGeom>
        </p:spPr>
        <p:txBody>
          <a:bodyPr/>
          <a:lstStyle/>
          <a:p>
            <a:endParaRPr/>
          </a:p>
        </p:txBody>
      </p:sp>
      <p:sp>
        <p:nvSpPr>
          <p:cNvPr id="480" name="Shape 480"/>
          <p:cNvSpPr>
            <a:spLocks noGrp="1"/>
          </p:cNvSpPr>
          <p:nvPr>
            <p:ph type="body" sz="quarter" idx="1"/>
          </p:nvPr>
        </p:nvSpPr>
        <p:spPr>
          <a:prstGeom prst="rect">
            <a:avLst/>
          </a:prstGeom>
        </p:spPr>
        <p:txBody>
          <a:bodyPr/>
          <a:lstStyle/>
          <a:p>
            <a:r>
              <a:t>Take out</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 name="Shape 496"/>
          <p:cNvSpPr>
            <a:spLocks noGrp="1" noRot="1" noChangeAspect="1"/>
          </p:cNvSpPr>
          <p:nvPr>
            <p:ph type="sldImg"/>
          </p:nvPr>
        </p:nvSpPr>
        <p:spPr>
          <a:prstGeom prst="rect">
            <a:avLst/>
          </a:prstGeom>
        </p:spPr>
        <p:txBody>
          <a:bodyPr/>
          <a:lstStyle/>
          <a:p>
            <a:endParaRPr/>
          </a:p>
        </p:txBody>
      </p:sp>
      <p:sp>
        <p:nvSpPr>
          <p:cNvPr id="497" name="Shape 497"/>
          <p:cNvSpPr>
            <a:spLocks noGrp="1"/>
          </p:cNvSpPr>
          <p:nvPr>
            <p:ph type="body" sz="quarter" idx="1"/>
          </p:nvPr>
        </p:nvSpPr>
        <p:spPr>
          <a:prstGeom prst="rect">
            <a:avLst/>
          </a:prstGeom>
        </p:spPr>
        <p:txBody>
          <a:bodyPr/>
          <a:lstStyle/>
          <a:p>
            <a:r>
              <a:t>I think this is redundant too, but I liked the pics</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 name="Shape 507"/>
          <p:cNvSpPr>
            <a:spLocks noGrp="1" noRot="1" noChangeAspect="1"/>
          </p:cNvSpPr>
          <p:nvPr>
            <p:ph type="sldImg"/>
          </p:nvPr>
        </p:nvSpPr>
        <p:spPr>
          <a:prstGeom prst="rect">
            <a:avLst/>
          </a:prstGeom>
        </p:spPr>
        <p:txBody>
          <a:bodyPr/>
          <a:lstStyle/>
          <a:p>
            <a:endParaRPr/>
          </a:p>
        </p:txBody>
      </p:sp>
      <p:sp>
        <p:nvSpPr>
          <p:cNvPr id="508" name="Shape 508"/>
          <p:cNvSpPr>
            <a:spLocks noGrp="1"/>
          </p:cNvSpPr>
          <p:nvPr>
            <p:ph type="body" sz="quarter" idx="1"/>
          </p:nvPr>
        </p:nvSpPr>
        <p:spPr>
          <a:prstGeom prst="rect">
            <a:avLst/>
          </a:prstGeom>
        </p:spPr>
        <p:txBody>
          <a:bodyPr/>
          <a:lstStyle/>
          <a:p>
            <a:r>
              <a:t>Keep it??</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 name="Shape 518"/>
          <p:cNvSpPr>
            <a:spLocks noGrp="1" noRot="1" noChangeAspect="1"/>
          </p:cNvSpPr>
          <p:nvPr>
            <p:ph type="sldImg"/>
          </p:nvPr>
        </p:nvSpPr>
        <p:spPr>
          <a:prstGeom prst="rect">
            <a:avLst/>
          </a:prstGeom>
        </p:spPr>
        <p:txBody>
          <a:bodyPr/>
          <a:lstStyle/>
          <a:p>
            <a:endParaRPr/>
          </a:p>
        </p:txBody>
      </p:sp>
      <p:sp>
        <p:nvSpPr>
          <p:cNvPr id="519" name="Shape 519"/>
          <p:cNvSpPr>
            <a:spLocks noGrp="1"/>
          </p:cNvSpPr>
          <p:nvPr>
            <p:ph type="body" sz="quarter" idx="1"/>
          </p:nvPr>
        </p:nvSpPr>
        <p:spPr>
          <a:prstGeom prst="rect">
            <a:avLst/>
          </a:prstGeom>
        </p:spPr>
        <p:txBody>
          <a:bodyPr/>
          <a:lstStyle/>
          <a:p>
            <a:r>
              <a:t>I’m ambivalent about whether to keep this.   My inclination is no.</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Shape 191"/>
          <p:cNvSpPr>
            <a:spLocks noGrp="1" noRot="1" noChangeAspect="1"/>
          </p:cNvSpPr>
          <p:nvPr>
            <p:ph type="sldImg"/>
          </p:nvPr>
        </p:nvSpPr>
        <p:spPr>
          <a:prstGeom prst="rect">
            <a:avLst/>
          </a:prstGeom>
        </p:spPr>
        <p:txBody>
          <a:bodyPr/>
          <a:lstStyle/>
          <a:p>
            <a:endParaRPr/>
          </a:p>
        </p:txBody>
      </p:sp>
      <p:sp>
        <p:nvSpPr>
          <p:cNvPr id="192" name="Shape 192"/>
          <p:cNvSpPr>
            <a:spLocks noGrp="1"/>
          </p:cNvSpPr>
          <p:nvPr>
            <p:ph type="body" sz="quarter" idx="1"/>
          </p:nvPr>
        </p:nvSpPr>
        <p:spPr>
          <a:prstGeom prst="rect">
            <a:avLst/>
          </a:prstGeom>
        </p:spPr>
        <p:txBody>
          <a:bodyPr/>
          <a:lstStyle/>
          <a:p>
            <a:r>
              <a:t>Barone MA, Hutchinson PL, Johnson CH et al: Vasectomy in the United States, 2002. J Urol 2006; </a:t>
            </a:r>
            <a:r>
              <a:rPr b="1"/>
              <a:t>176</a:t>
            </a:r>
            <a:r>
              <a:t>: 232.</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 name="Shape 529"/>
          <p:cNvSpPr>
            <a:spLocks noGrp="1" noRot="1" noChangeAspect="1"/>
          </p:cNvSpPr>
          <p:nvPr>
            <p:ph type="sldImg"/>
          </p:nvPr>
        </p:nvSpPr>
        <p:spPr>
          <a:prstGeom prst="rect">
            <a:avLst/>
          </a:prstGeom>
        </p:spPr>
        <p:txBody>
          <a:bodyPr/>
          <a:lstStyle/>
          <a:p>
            <a:endParaRPr/>
          </a:p>
        </p:txBody>
      </p:sp>
      <p:sp>
        <p:nvSpPr>
          <p:cNvPr id="530" name="Shape 530"/>
          <p:cNvSpPr>
            <a:spLocks noGrp="1"/>
          </p:cNvSpPr>
          <p:nvPr>
            <p:ph type="body" sz="quarter" idx="1"/>
          </p:nvPr>
        </p:nvSpPr>
        <p:spPr>
          <a:prstGeom prst="rect">
            <a:avLst/>
          </a:prstGeom>
        </p:spPr>
        <p:txBody>
          <a:bodyPr/>
          <a:lstStyle/>
          <a:p>
            <a:r>
              <a:t>This we need</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Shape 206"/>
          <p:cNvSpPr>
            <a:spLocks noGrp="1" noRot="1" noChangeAspect="1"/>
          </p:cNvSpPr>
          <p:nvPr>
            <p:ph type="sldImg"/>
          </p:nvPr>
        </p:nvSpPr>
        <p:spPr>
          <a:prstGeom prst="rect">
            <a:avLst/>
          </a:prstGeom>
        </p:spPr>
        <p:txBody>
          <a:bodyPr/>
          <a:lstStyle/>
          <a:p>
            <a:endParaRPr/>
          </a:p>
        </p:txBody>
      </p:sp>
      <p:sp>
        <p:nvSpPr>
          <p:cNvPr id="207" name="Shape 207"/>
          <p:cNvSpPr>
            <a:spLocks noGrp="1"/>
          </p:cNvSpPr>
          <p:nvPr>
            <p:ph type="body" sz="quarter" idx="1"/>
          </p:nvPr>
        </p:nvSpPr>
        <p:spPr>
          <a:prstGeom prst="rect">
            <a:avLst/>
          </a:prstGeom>
        </p:spPr>
        <p:txBody>
          <a:bodyPr/>
          <a:lstStyle/>
          <a:p>
            <a:r>
              <a:t>Chandra A, Martinez GM, Mosher WD et al: Fertility, family planning, and reproduction health of U.S. women: data from the 2002 National Survey of Family Growth. Vital and Health Statistics 2005; </a:t>
            </a:r>
            <a:r>
              <a:rPr b="1"/>
              <a:t>23</a:t>
            </a:r>
            <a:r>
              <a:t>: 1.</a:t>
            </a:r>
            <a:endParaRPr>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Shape 186"/>
          <p:cNvSpPr>
            <a:spLocks noGrp="1" noRot="1" noChangeAspect="1"/>
          </p:cNvSpPr>
          <p:nvPr>
            <p:ph type="sldImg"/>
          </p:nvPr>
        </p:nvSpPr>
        <p:spPr>
          <a:prstGeom prst="rect">
            <a:avLst/>
          </a:prstGeom>
        </p:spPr>
        <p:txBody>
          <a:bodyPr/>
          <a:lstStyle/>
          <a:p>
            <a:endParaRPr/>
          </a:p>
        </p:txBody>
      </p:sp>
      <p:sp>
        <p:nvSpPr>
          <p:cNvPr id="187" name="Shape 187"/>
          <p:cNvSpPr>
            <a:spLocks noGrp="1"/>
          </p:cNvSpPr>
          <p:nvPr>
            <p:ph type="body" sz="quarter" idx="1"/>
          </p:nvPr>
        </p:nvSpPr>
        <p:spPr>
          <a:prstGeom prst="rect">
            <a:avLst/>
          </a:prstGeom>
        </p:spPr>
        <p:txBody>
          <a:bodyPr/>
          <a:lstStyle/>
          <a:p>
            <a:r>
              <a:t>Female sterilization exceeds Male sterilization 5:1. Yet compared to BTL, NSV has fewer complications, lower failure rate (0.15% v 0.5%), and lower cost. (Trussell, Contraception 2004, Jamieson Ob Gyn 2004, Peterson 1996, Bartz 2008)</a:t>
            </a:r>
          </a:p>
          <a:p>
            <a:r>
              <a:t>Source: Engender health  Also, failed BTL has high risk of ectopic pregnancy, failed vasectomy has no increased risk of ectopic.</a:t>
            </a:r>
          </a:p>
          <a:p>
            <a:pPr lvl="1" indent="0"/>
            <a:r>
              <a:t>New Zealand 23%, UK 18%, US 11% (6%)</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hape 196"/>
          <p:cNvSpPr>
            <a:spLocks noGrp="1" noRot="1" noChangeAspect="1"/>
          </p:cNvSpPr>
          <p:nvPr>
            <p:ph type="sldImg"/>
          </p:nvPr>
        </p:nvSpPr>
        <p:spPr>
          <a:prstGeom prst="rect">
            <a:avLst/>
          </a:prstGeom>
        </p:spPr>
        <p:txBody>
          <a:bodyPr/>
          <a:lstStyle/>
          <a:p>
            <a:endParaRPr/>
          </a:p>
        </p:txBody>
      </p:sp>
      <p:sp>
        <p:nvSpPr>
          <p:cNvPr id="197" name="Shape 197"/>
          <p:cNvSpPr>
            <a:spLocks noGrp="1"/>
          </p:cNvSpPr>
          <p:nvPr>
            <p:ph type="body" sz="quarter" idx="1"/>
          </p:nvPr>
        </p:nvSpPr>
        <p:spPr>
          <a:prstGeom prst="rect">
            <a:avLst/>
          </a:prstGeom>
        </p:spPr>
        <p:txBody>
          <a:bodyPr/>
          <a:lstStyle>
            <a:lvl1pPr defTabSz="457200">
              <a:spcBef>
                <a:spcPts val="0"/>
              </a:spcBef>
              <a:defRPr>
                <a:latin typeface="Calibri"/>
                <a:ea typeface="Calibri"/>
                <a:cs typeface="Calibri"/>
                <a:sym typeface="Calibri"/>
              </a:defRPr>
            </a:lvl1pPr>
          </a:lstStyle>
          <a:p>
            <a:r>
              <a:t>Barone MA, Hutchinson PL, Johnson CH, Hsia J, Wheeler J. Vasectomy in the United States, 2002. J Urol 2006;176:232–6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Shape 201"/>
          <p:cNvSpPr>
            <a:spLocks noGrp="1" noRot="1" noChangeAspect="1"/>
          </p:cNvSpPr>
          <p:nvPr>
            <p:ph type="sldImg"/>
          </p:nvPr>
        </p:nvSpPr>
        <p:spPr>
          <a:prstGeom prst="rect">
            <a:avLst/>
          </a:prstGeom>
        </p:spPr>
        <p:txBody>
          <a:bodyPr/>
          <a:lstStyle/>
          <a:p>
            <a:endParaRPr/>
          </a:p>
        </p:txBody>
      </p:sp>
      <p:sp>
        <p:nvSpPr>
          <p:cNvPr id="202" name="Shape 202"/>
          <p:cNvSpPr>
            <a:spLocks noGrp="1"/>
          </p:cNvSpPr>
          <p:nvPr>
            <p:ph type="body" sz="quarter" idx="1"/>
          </p:nvPr>
        </p:nvSpPr>
        <p:spPr>
          <a:prstGeom prst="rect">
            <a:avLst/>
          </a:prstGeom>
        </p:spPr>
        <p:txBody>
          <a:bodyPr/>
          <a:lstStyle/>
          <a:p>
            <a:pPr>
              <a:defRPr>
                <a:latin typeface="Calibri"/>
                <a:ea typeface="Calibri"/>
                <a:cs typeface="Calibri"/>
                <a:sym typeface="Calibri"/>
              </a:defRPr>
            </a:pPr>
            <a:r>
              <a:t>Smith GL, Taylor GP, Smith KF. Comparative risks and costs of male </a:t>
            </a:r>
          </a:p>
          <a:p>
            <a:pPr>
              <a:defRPr>
                <a:latin typeface="Calibri"/>
                <a:ea typeface="Calibri"/>
                <a:cs typeface="Calibri"/>
                <a:sym typeface="Calibri"/>
              </a:defRPr>
            </a:pPr>
            <a:r>
              <a:t>and female sterilization. Am J Pub Health 1985;75:370–4.</a:t>
            </a:r>
            <a:br/>
            <a:endParaRPr/>
          </a:p>
          <a:p>
            <a:pPr>
              <a:spcBef>
                <a:spcPts val="0"/>
              </a:spcBef>
              <a:defRPr>
                <a:latin typeface="Calibri"/>
                <a:ea typeface="Calibri"/>
                <a:cs typeface="Calibri"/>
                <a:sym typeface="Calibri"/>
              </a:defRPr>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Shape 211"/>
          <p:cNvSpPr>
            <a:spLocks noGrp="1" noRot="1" noChangeAspect="1"/>
          </p:cNvSpPr>
          <p:nvPr>
            <p:ph type="sldImg"/>
          </p:nvPr>
        </p:nvSpPr>
        <p:spPr>
          <a:prstGeom prst="rect">
            <a:avLst/>
          </a:prstGeom>
        </p:spPr>
        <p:txBody>
          <a:bodyPr/>
          <a:lstStyle/>
          <a:p>
            <a:endParaRPr/>
          </a:p>
        </p:txBody>
      </p:sp>
      <p:sp>
        <p:nvSpPr>
          <p:cNvPr id="212" name="Shape 212"/>
          <p:cNvSpPr>
            <a:spLocks noGrp="1"/>
          </p:cNvSpPr>
          <p:nvPr>
            <p:ph type="body" sz="quarter" idx="1"/>
          </p:nvPr>
        </p:nvSpPr>
        <p:spPr>
          <a:prstGeom prst="rect">
            <a:avLst/>
          </a:prstGeom>
        </p:spPr>
        <p:txBody>
          <a:bodyPr/>
          <a:lstStyle/>
          <a:p>
            <a:r>
              <a:t>Chandra A, Martinez GM, Mosher WD et al: Fertility, family planning, and reproduction health of U.S. women: data from the 2002 National Survey of Family Growth. Vital and Health Statistics 2005; </a:t>
            </a:r>
            <a:r>
              <a:rPr b="1"/>
              <a:t>23</a:t>
            </a:r>
            <a:r>
              <a:t>: 1.</a:t>
            </a:r>
            <a:endParaRPr>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grpSp>
        <p:nvGrpSpPr>
          <p:cNvPr id="106" name="Group"/>
          <p:cNvGrpSpPr/>
          <p:nvPr/>
        </p:nvGrpSpPr>
        <p:grpSpPr>
          <a:xfrm>
            <a:off x="1944621" y="207262"/>
            <a:ext cx="5260852" cy="3785620"/>
            <a:chOff x="0" y="0"/>
            <a:chExt cx="5260850" cy="3785618"/>
          </a:xfrm>
        </p:grpSpPr>
        <p:sp>
          <p:nvSpPr>
            <p:cNvPr id="104" name="Rectangle"/>
            <p:cNvSpPr/>
            <p:nvPr/>
          </p:nvSpPr>
          <p:spPr>
            <a:xfrm rot="232775">
              <a:off x="114363" y="172148"/>
              <a:ext cx="5032380" cy="3433765"/>
            </a:xfrm>
            <a:prstGeom prst="rect">
              <a:avLst/>
            </a:prstGeom>
            <a:solidFill>
              <a:srgbClr val="FFFFFF"/>
            </a:solidFill>
            <a:ln w="19050" cap="flat">
              <a:solidFill>
                <a:srgbClr val="FFFFFF"/>
              </a:solidFill>
              <a:prstDash val="solid"/>
              <a:round/>
            </a:ln>
            <a:effectLst>
              <a:outerShdw blurRad="50800" dist="38100" dir="2700000" rotWithShape="0">
                <a:srgbClr val="808080">
                  <a:alpha val="39999"/>
                </a:srgbClr>
              </a:outerShdw>
            </a:effectLst>
          </p:spPr>
          <p:txBody>
            <a:bodyPr wrap="square" lIns="45718" tIns="45718" rIns="45718" bIns="45718" numCol="1" anchor="ctr">
              <a:noAutofit/>
            </a:bodyPr>
            <a:lstStyle/>
            <a:p>
              <a:pPr algn="ctr">
                <a:defRPr sz="1800">
                  <a:solidFill>
                    <a:srgbClr val="FFFFFF"/>
                  </a:solidFill>
                  <a:latin typeface="Goudy Old Style"/>
                  <a:ea typeface="Goudy Old Style"/>
                  <a:cs typeface="Goudy Old Style"/>
                  <a:sym typeface="Goudy Old Style"/>
                </a:defRPr>
              </a:pPr>
              <a:endParaRPr/>
            </a:p>
          </p:txBody>
        </p:sp>
        <p:pic>
          <p:nvPicPr>
            <p:cNvPr id="105" name="image.png" descr="image.png"/>
            <p:cNvPicPr>
              <a:picLocks noChangeAspect="1"/>
            </p:cNvPicPr>
            <p:nvPr/>
          </p:nvPicPr>
          <p:blipFill>
            <a:blip r:embed="rId2">
              <a:extLst/>
            </a:blip>
            <a:stretch>
              <a:fillRect/>
            </a:stretch>
          </p:blipFill>
          <p:spPr>
            <a:xfrm>
              <a:off x="-1" y="-1"/>
              <a:ext cx="5260852" cy="3785620"/>
            </a:xfrm>
            <a:prstGeom prst="rect">
              <a:avLst/>
            </a:prstGeom>
            <a:ln w="12700" cap="flat">
              <a:noFill/>
              <a:miter lim="400000"/>
            </a:ln>
            <a:effectLst/>
          </p:spPr>
        </p:pic>
      </p:grpSp>
      <p:sp>
        <p:nvSpPr>
          <p:cNvPr id="107" name="Title Text"/>
          <p:cNvSpPr txBox="1">
            <a:spLocks noGrp="1"/>
          </p:cNvSpPr>
          <p:nvPr>
            <p:ph type="title"/>
          </p:nvPr>
        </p:nvSpPr>
        <p:spPr>
          <a:xfrm>
            <a:off x="914400" y="503237"/>
            <a:ext cx="7313614" cy="868363"/>
          </a:xfrm>
          <a:prstGeom prst="rect">
            <a:avLst/>
          </a:prstGeom>
        </p:spPr>
        <p:txBody>
          <a:bodyPr>
            <a:normAutofit/>
          </a:bodyPr>
          <a:lstStyle/>
          <a:p>
            <a:r>
              <a:t>Title Text</a:t>
            </a:r>
          </a:p>
        </p:txBody>
      </p:sp>
      <p:sp>
        <p:nvSpPr>
          <p:cNvPr id="108" name="Body Level One…"/>
          <p:cNvSpPr txBox="1">
            <a:spLocks noGrp="1"/>
          </p:cNvSpPr>
          <p:nvPr>
            <p:ph type="body" idx="1"/>
          </p:nvPr>
        </p:nvSpPr>
        <p:spPr>
          <a:xfrm>
            <a:off x="914400" y="1735136"/>
            <a:ext cx="7313614" cy="4056064"/>
          </a:xfrm>
          <a:prstGeom prst="rect">
            <a:avLst/>
          </a:prstGeom>
        </p:spPr>
        <p:txBody>
          <a:bodyPr>
            <a:normAutofit/>
          </a:bodyPr>
          <a:lstStyle>
            <a:lvl1pPr>
              <a:buBlip>
                <a:blip r:embed="rId3"/>
              </a:buBlip>
            </a:lvl1pPr>
            <a:lvl2pPr>
              <a:buBlip>
                <a:blip r:embed="rId4"/>
              </a:buBlip>
            </a:lvl2pPr>
            <a:lvl3pPr>
              <a:buBlip>
                <a:blip r:embed="rId3"/>
              </a:buBlip>
            </a:lvl3pPr>
            <a:lvl4pPr>
              <a:buBlip>
                <a:blip r:embed="rId3"/>
              </a:buBlip>
            </a:lvl4pPr>
            <a:lvl5pPr>
              <a:buBlip>
                <a:blip r:embed="rId3"/>
              </a:buBlip>
            </a:lvl5pPr>
          </a:lstStyle>
          <a:p>
            <a:r>
              <a:t>Body Level One</a:t>
            </a:r>
          </a:p>
          <a:p>
            <a:pPr lvl="1"/>
            <a:r>
              <a:t>Body Level Two</a:t>
            </a:r>
          </a:p>
          <a:p>
            <a:pPr lvl="2"/>
            <a:r>
              <a:t>Body Level Three</a:t>
            </a:r>
          </a:p>
          <a:p>
            <a:pPr lvl="3"/>
            <a:r>
              <a:t>Body Level Four</a:t>
            </a:r>
          </a:p>
          <a:p>
            <a:pPr lvl="4"/>
            <a:r>
              <a:t>Body Level Five</a:t>
            </a:r>
          </a:p>
        </p:txBody>
      </p:sp>
      <p:sp>
        <p:nvSpPr>
          <p:cNvPr id="109"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grpSp>
        <p:nvGrpSpPr>
          <p:cNvPr id="118" name="Group"/>
          <p:cNvGrpSpPr/>
          <p:nvPr/>
        </p:nvGrpSpPr>
        <p:grpSpPr>
          <a:xfrm>
            <a:off x="1301" y="11388"/>
            <a:ext cx="4180557" cy="3914438"/>
            <a:chOff x="-1" y="0"/>
            <a:chExt cx="4180556" cy="3914436"/>
          </a:xfrm>
        </p:grpSpPr>
        <p:sp>
          <p:nvSpPr>
            <p:cNvPr id="116" name="Rectangle"/>
            <p:cNvSpPr/>
            <p:nvPr/>
          </p:nvSpPr>
          <p:spPr>
            <a:xfrm rot="21420000">
              <a:off x="93946" y="101322"/>
              <a:ext cx="3968753" cy="3694115"/>
            </a:xfrm>
            <a:prstGeom prst="rect">
              <a:avLst/>
            </a:prstGeom>
            <a:solidFill>
              <a:srgbClr val="FFFFFF"/>
            </a:solidFill>
            <a:ln w="19050" cap="flat">
              <a:solidFill>
                <a:srgbClr val="FFFFFF"/>
              </a:solidFill>
              <a:prstDash val="solid"/>
              <a:round/>
            </a:ln>
            <a:effectLst>
              <a:outerShdw blurRad="50800" dist="38100" dir="2700000" rotWithShape="0">
                <a:srgbClr val="808080">
                  <a:alpha val="39999"/>
                </a:srgbClr>
              </a:outerShdw>
            </a:effectLst>
          </p:spPr>
          <p:txBody>
            <a:bodyPr wrap="square" lIns="45718" tIns="45718" rIns="45718" bIns="45718" numCol="1" anchor="ctr">
              <a:noAutofit/>
            </a:bodyPr>
            <a:lstStyle/>
            <a:p>
              <a:pPr algn="ctr">
                <a:defRPr sz="1800">
                  <a:solidFill>
                    <a:srgbClr val="FFFFFF"/>
                  </a:solidFill>
                  <a:latin typeface="Goudy Old Style"/>
                  <a:ea typeface="Goudy Old Style"/>
                  <a:cs typeface="Goudy Old Style"/>
                  <a:sym typeface="Goudy Old Style"/>
                </a:defRPr>
              </a:pPr>
              <a:endParaRPr/>
            </a:p>
          </p:txBody>
        </p:sp>
        <p:pic>
          <p:nvPicPr>
            <p:cNvPr id="117" name="image.png" descr="image.png"/>
            <p:cNvPicPr>
              <a:picLocks noChangeAspect="1"/>
            </p:cNvPicPr>
            <p:nvPr/>
          </p:nvPicPr>
          <p:blipFill>
            <a:blip r:embed="rId2">
              <a:extLst/>
            </a:blip>
            <a:stretch>
              <a:fillRect/>
            </a:stretch>
          </p:blipFill>
          <p:spPr>
            <a:xfrm>
              <a:off x="16984" y="802"/>
              <a:ext cx="4163572" cy="3913635"/>
            </a:xfrm>
            <a:prstGeom prst="rect">
              <a:avLst/>
            </a:prstGeom>
            <a:ln w="12700" cap="flat">
              <a:noFill/>
              <a:miter lim="400000"/>
            </a:ln>
            <a:effectLst/>
          </p:spPr>
        </p:pic>
      </p:grpSp>
      <p:grpSp>
        <p:nvGrpSpPr>
          <p:cNvPr id="121" name="Group"/>
          <p:cNvGrpSpPr/>
          <p:nvPr/>
        </p:nvGrpSpPr>
        <p:grpSpPr>
          <a:xfrm>
            <a:off x="3992879" y="79247"/>
            <a:ext cx="5132835" cy="3931923"/>
            <a:chOff x="0" y="0"/>
            <a:chExt cx="5132833" cy="3931921"/>
          </a:xfrm>
        </p:grpSpPr>
        <p:sp>
          <p:nvSpPr>
            <p:cNvPr id="119" name="Rectangle"/>
            <p:cNvSpPr/>
            <p:nvPr/>
          </p:nvSpPr>
          <p:spPr>
            <a:xfrm rot="360000">
              <a:off x="172719" y="244601"/>
              <a:ext cx="4792665" cy="3433765"/>
            </a:xfrm>
            <a:prstGeom prst="rect">
              <a:avLst/>
            </a:prstGeom>
            <a:solidFill>
              <a:srgbClr val="FFFFFF"/>
            </a:solidFill>
            <a:ln w="19050" cap="flat">
              <a:solidFill>
                <a:srgbClr val="FFFFFF"/>
              </a:solidFill>
              <a:prstDash val="solid"/>
              <a:round/>
            </a:ln>
            <a:effectLst>
              <a:outerShdw blurRad="50800" dist="38100" dir="2700000" rotWithShape="0">
                <a:srgbClr val="808080">
                  <a:alpha val="39999"/>
                </a:srgbClr>
              </a:outerShdw>
            </a:effectLst>
          </p:spPr>
          <p:txBody>
            <a:bodyPr wrap="square" lIns="45718" tIns="45718" rIns="45718" bIns="45718" numCol="1" anchor="ctr">
              <a:noAutofit/>
            </a:bodyPr>
            <a:lstStyle/>
            <a:p>
              <a:pPr algn="ctr">
                <a:defRPr sz="1800">
                  <a:solidFill>
                    <a:srgbClr val="FFFFFF"/>
                  </a:solidFill>
                  <a:latin typeface="Goudy Old Style"/>
                  <a:ea typeface="Goudy Old Style"/>
                  <a:cs typeface="Goudy Old Style"/>
                  <a:sym typeface="Goudy Old Style"/>
                </a:defRPr>
              </a:pPr>
              <a:endParaRPr/>
            </a:p>
          </p:txBody>
        </p:sp>
        <p:pic>
          <p:nvPicPr>
            <p:cNvPr id="120" name="image.png" descr="image.png"/>
            <p:cNvPicPr>
              <a:picLocks noChangeAspect="1"/>
            </p:cNvPicPr>
            <p:nvPr/>
          </p:nvPicPr>
          <p:blipFill>
            <a:blip r:embed="rId3">
              <a:extLst/>
            </a:blip>
            <a:stretch>
              <a:fillRect/>
            </a:stretch>
          </p:blipFill>
          <p:spPr>
            <a:xfrm>
              <a:off x="-1" y="-1"/>
              <a:ext cx="5132835" cy="3931923"/>
            </a:xfrm>
            <a:prstGeom prst="rect">
              <a:avLst/>
            </a:prstGeom>
            <a:ln w="12700" cap="flat">
              <a:noFill/>
              <a:miter lim="400000"/>
            </a:ln>
            <a:effectLst/>
          </p:spPr>
        </p:pic>
      </p:grpSp>
      <p:sp>
        <p:nvSpPr>
          <p:cNvPr id="122" name="Title Text"/>
          <p:cNvSpPr txBox="1">
            <a:spLocks noGrp="1"/>
          </p:cNvSpPr>
          <p:nvPr>
            <p:ph type="title"/>
          </p:nvPr>
        </p:nvSpPr>
        <p:spPr>
          <a:xfrm>
            <a:off x="914400" y="503237"/>
            <a:ext cx="7313614" cy="868363"/>
          </a:xfrm>
          <a:prstGeom prst="rect">
            <a:avLst/>
          </a:prstGeom>
        </p:spPr>
        <p:txBody>
          <a:bodyPr>
            <a:normAutofit/>
          </a:bodyPr>
          <a:lstStyle/>
          <a:p>
            <a:r>
              <a:t>Title Text</a:t>
            </a:r>
          </a:p>
        </p:txBody>
      </p:sp>
      <p:sp>
        <p:nvSpPr>
          <p:cNvPr id="123" name="Body Level One…"/>
          <p:cNvSpPr txBox="1">
            <a:spLocks noGrp="1"/>
          </p:cNvSpPr>
          <p:nvPr>
            <p:ph type="body" idx="1"/>
          </p:nvPr>
        </p:nvSpPr>
        <p:spPr>
          <a:xfrm>
            <a:off x="914400" y="1735136"/>
            <a:ext cx="7313614" cy="4056064"/>
          </a:xfrm>
          <a:prstGeom prst="rect">
            <a:avLst/>
          </a:prstGeom>
        </p:spPr>
        <p:txBody>
          <a:bodyPr>
            <a:normAutofit/>
          </a:bodyPr>
          <a:lstStyle>
            <a:lvl1pPr>
              <a:buBlip>
                <a:blip r:embed="rId4"/>
              </a:buBlip>
            </a:lvl1pPr>
            <a:lvl2pPr>
              <a:buBlip>
                <a:blip r:embed="rId5"/>
              </a:buBlip>
            </a:lvl2pPr>
            <a:lvl3pPr>
              <a:buBlip>
                <a:blip r:embed="rId4"/>
              </a:buBlip>
            </a:lvl3pPr>
            <a:lvl4pPr>
              <a:buBlip>
                <a:blip r:embed="rId4"/>
              </a:buBlip>
            </a:lvl4pPr>
            <a:lvl5pPr>
              <a:buBlip>
                <a:blip r:embed="rId4"/>
              </a:buBlip>
            </a:lvl5pPr>
          </a:lstStyle>
          <a:p>
            <a:r>
              <a:t>Body Level One</a:t>
            </a:r>
          </a:p>
          <a:p>
            <a:pPr lvl="1"/>
            <a:r>
              <a:t>Body Level Two</a:t>
            </a:r>
          </a:p>
          <a:p>
            <a:pPr lvl="2"/>
            <a:r>
              <a:t>Body Level Three</a:t>
            </a:r>
          </a:p>
          <a:p>
            <a:pPr lvl="3"/>
            <a:r>
              <a:t>Body Level Four</a:t>
            </a:r>
          </a:p>
          <a:p>
            <a:pPr lvl="4"/>
            <a:r>
              <a:t>Body Level Five</a:t>
            </a:r>
          </a:p>
        </p:txBody>
      </p:sp>
      <p:sp>
        <p:nvSpPr>
          <p:cNvPr id="124"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Defaul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1" name="Title Text"/>
          <p:cNvSpPr txBox="1">
            <a:spLocks noGrp="1"/>
          </p:cNvSpPr>
          <p:nvPr>
            <p:ph type="title"/>
          </p:nvPr>
        </p:nvSpPr>
        <p:spPr>
          <a:xfrm>
            <a:off x="914400" y="503237"/>
            <a:ext cx="7313614" cy="868363"/>
          </a:xfrm>
          <a:prstGeom prst="rect">
            <a:avLst/>
          </a:prstGeom>
        </p:spPr>
        <p:txBody>
          <a:bodyPr>
            <a:normAutofit/>
          </a:bodyPr>
          <a:lstStyle/>
          <a:p>
            <a:r>
              <a:t>Title Text</a:t>
            </a:r>
          </a:p>
        </p:txBody>
      </p:sp>
      <p:sp>
        <p:nvSpPr>
          <p:cNvPr id="132" name="Body Level One…"/>
          <p:cNvSpPr txBox="1">
            <a:spLocks noGrp="1"/>
          </p:cNvSpPr>
          <p:nvPr>
            <p:ph type="body" idx="1"/>
          </p:nvPr>
        </p:nvSpPr>
        <p:spPr>
          <a:xfrm>
            <a:off x="914400" y="1735136"/>
            <a:ext cx="7313614" cy="4056064"/>
          </a:xfrm>
          <a:prstGeom prst="rect">
            <a:avLst/>
          </a:prstGeom>
        </p:spPr>
        <p:txBody>
          <a:bodyPr>
            <a:normAutofit/>
          </a:bodyPr>
          <a:lstStyle>
            <a:lvl1pPr>
              <a:buBlip>
                <a:blip r:embed="rId3"/>
              </a:buBlip>
            </a:lvl1pPr>
            <a:lvl2pPr>
              <a:buBlip>
                <a:blip r:embed="rId4"/>
              </a:buBlip>
            </a:lvl2pPr>
            <a:lvl3pPr>
              <a:buBlip>
                <a:blip r:embed="rId3"/>
              </a:buBlip>
            </a:lvl3pPr>
            <a:lvl4pPr>
              <a:buBlip>
                <a:blip r:embed="rId3"/>
              </a:buBlip>
            </a:lvl4pPr>
            <a:lvl5pPr>
              <a:buBlip>
                <a:blip r:embed="rId3"/>
              </a:buBlip>
            </a:lvl5pPr>
          </a:lstStyle>
          <a:p>
            <a:r>
              <a:t>Body Level One</a:t>
            </a:r>
          </a:p>
          <a:p>
            <a:pPr lvl="1"/>
            <a:r>
              <a:t>Body Level Two</a:t>
            </a:r>
          </a:p>
          <a:p>
            <a:pPr lvl="2"/>
            <a:r>
              <a:t>Body Level Three</a:t>
            </a:r>
          </a:p>
          <a:p>
            <a:pPr lvl="3"/>
            <a:r>
              <a:t>Body Level Four</a:t>
            </a:r>
          </a:p>
          <a:p>
            <a:pPr lvl="4"/>
            <a:r>
              <a:t>Body Level Five</a:t>
            </a:r>
          </a:p>
        </p:txBody>
      </p:sp>
      <p:sp>
        <p:nvSpPr>
          <p:cNvPr id="133"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Defaul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40" name="Title Text"/>
          <p:cNvSpPr txBox="1">
            <a:spLocks noGrp="1"/>
          </p:cNvSpPr>
          <p:nvPr>
            <p:ph type="title"/>
          </p:nvPr>
        </p:nvSpPr>
        <p:spPr>
          <a:xfrm>
            <a:off x="914400" y="503237"/>
            <a:ext cx="7313614" cy="868363"/>
          </a:xfrm>
          <a:prstGeom prst="rect">
            <a:avLst/>
          </a:prstGeom>
        </p:spPr>
        <p:txBody>
          <a:bodyPr>
            <a:normAutofit/>
          </a:bodyPr>
          <a:lstStyle/>
          <a:p>
            <a:r>
              <a:t>Title Text</a:t>
            </a:r>
          </a:p>
        </p:txBody>
      </p:sp>
      <p:sp>
        <p:nvSpPr>
          <p:cNvPr id="141" name="Body Level One…"/>
          <p:cNvSpPr txBox="1">
            <a:spLocks noGrp="1"/>
          </p:cNvSpPr>
          <p:nvPr>
            <p:ph type="body" idx="1"/>
          </p:nvPr>
        </p:nvSpPr>
        <p:spPr>
          <a:xfrm>
            <a:off x="914400" y="1735136"/>
            <a:ext cx="7313614" cy="4056064"/>
          </a:xfrm>
          <a:prstGeom prst="rect">
            <a:avLst/>
          </a:prstGeom>
        </p:spPr>
        <p:txBody>
          <a:bodyPr>
            <a:normAutofit/>
          </a:bodyPr>
          <a:lstStyle>
            <a:lvl1pPr>
              <a:buBlip>
                <a:blip r:embed="rId3"/>
              </a:buBlip>
            </a:lvl1pPr>
            <a:lvl2pPr>
              <a:buBlip>
                <a:blip r:embed="rId4"/>
              </a:buBlip>
            </a:lvl2pPr>
            <a:lvl3pPr>
              <a:buBlip>
                <a:blip r:embed="rId3"/>
              </a:buBlip>
            </a:lvl3pPr>
            <a:lvl4pPr>
              <a:buBlip>
                <a:blip r:embed="rId3"/>
              </a:buBlip>
            </a:lvl4pPr>
            <a:lvl5pPr>
              <a:buBlip>
                <a:blip r:embed="rId3"/>
              </a:buBlip>
            </a:lvl5pPr>
          </a:lstStyle>
          <a:p>
            <a:r>
              <a:t>Body Level One</a:t>
            </a:r>
          </a:p>
          <a:p>
            <a:pPr lvl="1"/>
            <a:r>
              <a:t>Body Level Two</a:t>
            </a:r>
          </a:p>
          <a:p>
            <a:pPr lvl="2"/>
            <a:r>
              <a:t>Body Level Three</a:t>
            </a:r>
          </a:p>
          <a:p>
            <a:pPr lvl="3"/>
            <a:r>
              <a:t>Body Level Four</a:t>
            </a:r>
          </a:p>
          <a:p>
            <a:pPr lvl="4"/>
            <a:r>
              <a:t>Body Level Five</a:t>
            </a:r>
          </a:p>
        </p:txBody>
      </p:sp>
      <p:sp>
        <p:nvSpPr>
          <p:cNvPr id="142"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674813" y="381000"/>
            <a:ext cx="6402387" cy="762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674813" y="1447800"/>
            <a:ext cx="3124200" cy="2197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951413" y="1447800"/>
            <a:ext cx="3125787" cy="1022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951413" y="2622550"/>
            <a:ext cx="3125787" cy="1022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sldNum" sz="quarter" idx="10"/>
          </p:nvPr>
        </p:nvSpPr>
        <p:spPr>
          <a:ln/>
        </p:spPr>
        <p:txBody>
          <a:bodyPr/>
          <a:lstStyle>
            <a:lvl1pPr>
              <a:defRPr/>
            </a:lvl1pPr>
          </a:lstStyle>
          <a:p>
            <a:pPr>
              <a:defRPr/>
            </a:pPr>
            <a:fld id="{0A3A36ED-B109-4A62-8866-2D633CD30274}" type="slidenum">
              <a:rPr lang="fr-FR" altLang="fr-FR"/>
              <a:pPr>
                <a:defRPr/>
              </a:pPr>
              <a:t>‹N°›</a:t>
            </a:fld>
            <a:endParaRPr lang="fr-FR" altLang="fr-FR"/>
          </a:p>
        </p:txBody>
      </p:sp>
    </p:spTree>
    <p:extLst>
      <p:ext uri="{BB962C8B-B14F-4D97-AF65-F5344CB8AC3E}">
        <p14:creationId xmlns:p14="http://schemas.microsoft.com/office/powerpoint/2010/main" val="4099093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6"/>
          <p:cNvSpPr>
            <a:spLocks noGrp="1" noChangeArrowheads="1"/>
          </p:cNvSpPr>
          <p:nvPr>
            <p:ph type="sldNum" sz="quarter" idx="10"/>
          </p:nvPr>
        </p:nvSpPr>
        <p:spPr>
          <a:ln/>
        </p:spPr>
        <p:txBody>
          <a:bodyPr/>
          <a:lstStyle>
            <a:lvl1pPr>
              <a:defRPr/>
            </a:lvl1pPr>
          </a:lstStyle>
          <a:p>
            <a:fld id="{6B155CB9-246B-44EA-A4BA-990BD212A8A0}" type="slidenum">
              <a:rPr lang="fr-FR" altLang="en-US"/>
              <a:pPr/>
              <a:t>‹N°›</a:t>
            </a:fld>
            <a:endParaRPr lang="fr-FR" altLang="en-US"/>
          </a:p>
        </p:txBody>
      </p:sp>
    </p:spTree>
    <p:extLst>
      <p:ext uri="{BB962C8B-B14F-4D97-AF65-F5344CB8AC3E}">
        <p14:creationId xmlns:p14="http://schemas.microsoft.com/office/powerpoint/2010/main" val="5445396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Defaul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8" name="Slide Number"/>
          <p:cNvSpPr txBox="1">
            <a:spLocks noGrp="1"/>
          </p:cNvSpPr>
          <p:nvPr>
            <p:ph type="sldNum" sz="quarter" idx="2"/>
          </p:nvPr>
        </p:nvSpPr>
        <p:spPr>
          <a:xfrm>
            <a:off x="8693316" y="6323027"/>
            <a:ext cx="268123" cy="228571"/>
          </a:xfrm>
          <a:prstGeom prst="rect">
            <a:avLst/>
          </a:prstGeom>
        </p:spPr>
        <p:txBody>
          <a:bodyPr/>
          <a:lstStyle>
            <a:lvl1pPr>
              <a:defRPr sz="1100">
                <a:latin typeface="Rockwell"/>
                <a:ea typeface="Rockwell"/>
                <a:cs typeface="Rockwell"/>
                <a:sym typeface="Rockwell"/>
              </a:defRPr>
            </a:lvl1pPr>
          </a:lstStyle>
          <a:p>
            <a:fld id="{86CB4B4D-7CA3-9044-876B-883B54F8677D}" type="slidenum">
              <a:t>‹N°›</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Defaul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5" name="Title Text"/>
          <p:cNvSpPr txBox="1">
            <a:spLocks noGrp="1"/>
          </p:cNvSpPr>
          <p:nvPr>
            <p:ph type="title"/>
          </p:nvPr>
        </p:nvSpPr>
        <p:spPr>
          <a:xfrm>
            <a:off x="914400" y="503237"/>
            <a:ext cx="7313614" cy="868363"/>
          </a:xfrm>
          <a:prstGeom prst="rect">
            <a:avLst/>
          </a:prstGeom>
        </p:spPr>
        <p:txBody>
          <a:bodyPr>
            <a:normAutofit/>
          </a:bodyPr>
          <a:lstStyle/>
          <a:p>
            <a:r>
              <a:t>Title Text</a:t>
            </a:r>
          </a:p>
        </p:txBody>
      </p:sp>
      <p:sp>
        <p:nvSpPr>
          <p:cNvPr id="26" name="Body Level One…"/>
          <p:cNvSpPr txBox="1">
            <a:spLocks noGrp="1"/>
          </p:cNvSpPr>
          <p:nvPr>
            <p:ph type="body" idx="1"/>
          </p:nvPr>
        </p:nvSpPr>
        <p:spPr>
          <a:xfrm>
            <a:off x="914400" y="1735136"/>
            <a:ext cx="7313614" cy="4056064"/>
          </a:xfrm>
          <a:prstGeom prst="rect">
            <a:avLst/>
          </a:prstGeom>
        </p:spPr>
        <p:txBody>
          <a:bodyPr>
            <a:normAutofit/>
          </a:bodyPr>
          <a:lstStyle>
            <a:lvl1pPr>
              <a:buBlip>
                <a:blip r:embed="rId3"/>
              </a:buBlip>
            </a:lvl1pPr>
            <a:lvl2pPr>
              <a:buBlip>
                <a:blip r:embed="rId4"/>
              </a:buBlip>
            </a:lvl2pPr>
            <a:lvl3pPr>
              <a:buBlip>
                <a:blip r:embed="rId3"/>
              </a:buBlip>
            </a:lvl3pPr>
            <a:lvl4pPr>
              <a:buBlip>
                <a:blip r:embed="rId3"/>
              </a:buBlip>
            </a:lvl4pPr>
            <a:lvl5pPr>
              <a:buBlip>
                <a:blip r:embed="rId3"/>
              </a:buBlip>
            </a:lvl5pPr>
          </a:lstStyle>
          <a:p>
            <a:r>
              <a:t>Body Level One</a:t>
            </a:r>
          </a:p>
          <a:p>
            <a:pPr lvl="1"/>
            <a:r>
              <a:t>Body Level Two</a:t>
            </a:r>
          </a:p>
          <a:p>
            <a:pPr lvl="2"/>
            <a:r>
              <a:t>Body Level Three</a:t>
            </a:r>
          </a:p>
          <a:p>
            <a:pPr lvl="3"/>
            <a:r>
              <a:t>Body Level Four</a:t>
            </a:r>
          </a:p>
          <a:p>
            <a:pPr lvl="4"/>
            <a:r>
              <a:t>Body Level Five</a:t>
            </a:r>
          </a:p>
        </p:txBody>
      </p:sp>
      <p:sp>
        <p:nvSpPr>
          <p:cNvPr id="27" name="Slide Number"/>
          <p:cNvSpPr txBox="1">
            <a:spLocks noGrp="1"/>
          </p:cNvSpPr>
          <p:nvPr>
            <p:ph type="sldNum" sz="quarter" idx="2"/>
          </p:nvPr>
        </p:nvSpPr>
        <p:spPr>
          <a:xfrm>
            <a:off x="8682203" y="6330171"/>
            <a:ext cx="268123" cy="228571"/>
          </a:xfrm>
          <a:prstGeom prst="rect">
            <a:avLst/>
          </a:prstGeom>
        </p:spPr>
        <p:txBody>
          <a:bodyPr/>
          <a:lstStyle>
            <a:lvl1pPr>
              <a:defRPr sz="1100">
                <a:latin typeface="Rockwell"/>
                <a:ea typeface="Rockwell"/>
                <a:cs typeface="Rockwell"/>
                <a:sym typeface="Rockwell"/>
              </a:defRPr>
            </a:lvl1pPr>
          </a:lstStyle>
          <a:p>
            <a:fld id="{86CB4B4D-7CA3-9044-876B-883B54F8677D}" type="slidenum">
              <a:t>‹N°›</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Defaul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4" name="Title Text"/>
          <p:cNvSpPr txBox="1">
            <a:spLocks noGrp="1"/>
          </p:cNvSpPr>
          <p:nvPr>
            <p:ph type="title"/>
          </p:nvPr>
        </p:nvSpPr>
        <p:spPr>
          <a:xfrm>
            <a:off x="914400" y="503237"/>
            <a:ext cx="7313614" cy="868363"/>
          </a:xfrm>
          <a:prstGeom prst="rect">
            <a:avLst/>
          </a:prstGeom>
        </p:spPr>
        <p:txBody>
          <a:bodyPr>
            <a:normAutofit/>
          </a:bodyPr>
          <a:lstStyle/>
          <a:p>
            <a:r>
              <a:t>Title Text</a:t>
            </a:r>
          </a:p>
        </p:txBody>
      </p:sp>
      <p:sp>
        <p:nvSpPr>
          <p:cNvPr id="35" name="Body Level One…"/>
          <p:cNvSpPr txBox="1">
            <a:spLocks noGrp="1"/>
          </p:cNvSpPr>
          <p:nvPr>
            <p:ph type="body" idx="1"/>
          </p:nvPr>
        </p:nvSpPr>
        <p:spPr>
          <a:xfrm>
            <a:off x="914400" y="1735136"/>
            <a:ext cx="7313614" cy="4056064"/>
          </a:xfrm>
          <a:prstGeom prst="rect">
            <a:avLst/>
          </a:prstGeom>
        </p:spPr>
        <p:txBody>
          <a:bodyPr>
            <a:normAutofit/>
          </a:bodyPr>
          <a:lstStyle>
            <a:lvl1pPr>
              <a:buBlip>
                <a:blip r:embed="rId3"/>
              </a:buBlip>
            </a:lvl1pPr>
            <a:lvl2pPr>
              <a:buBlip>
                <a:blip r:embed="rId4"/>
              </a:buBlip>
            </a:lvl2pPr>
            <a:lvl3pPr>
              <a:buBlip>
                <a:blip r:embed="rId3"/>
              </a:buBlip>
            </a:lvl3pPr>
            <a:lvl4pPr>
              <a:buBlip>
                <a:blip r:embed="rId3"/>
              </a:buBlip>
            </a:lvl4pPr>
            <a:lvl5pPr>
              <a:buBlip>
                <a:blip r:embed="rId3"/>
              </a:buBlip>
            </a:lvl5pPr>
          </a:lstStyle>
          <a:p>
            <a:r>
              <a:t>Body Level One</a:t>
            </a:r>
          </a:p>
          <a:p>
            <a:pPr lvl="1"/>
            <a:r>
              <a:t>Body Level Two</a:t>
            </a:r>
          </a:p>
          <a:p>
            <a:pPr lvl="2"/>
            <a:r>
              <a:t>Body Level Three</a:t>
            </a:r>
          </a:p>
          <a:p>
            <a:pPr lvl="3"/>
            <a:r>
              <a:t>Body Level Four</a:t>
            </a:r>
          </a:p>
          <a:p>
            <a:pPr lvl="4"/>
            <a:r>
              <a:t>Body Level Five</a:t>
            </a:r>
          </a:p>
        </p:txBody>
      </p:sp>
      <p:sp>
        <p:nvSpPr>
          <p:cNvPr id="36"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Defaul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3" name="Title Text"/>
          <p:cNvSpPr txBox="1">
            <a:spLocks noGrp="1"/>
          </p:cNvSpPr>
          <p:nvPr>
            <p:ph type="title"/>
          </p:nvPr>
        </p:nvSpPr>
        <p:spPr>
          <a:xfrm>
            <a:off x="914400" y="503237"/>
            <a:ext cx="7313614" cy="868363"/>
          </a:xfrm>
          <a:prstGeom prst="rect">
            <a:avLst/>
          </a:prstGeom>
        </p:spPr>
        <p:txBody>
          <a:bodyPr>
            <a:normAutofit/>
          </a:bodyPr>
          <a:lstStyle/>
          <a:p>
            <a:r>
              <a:t>Title Text</a:t>
            </a:r>
          </a:p>
        </p:txBody>
      </p:sp>
      <p:sp>
        <p:nvSpPr>
          <p:cNvPr id="44" name="Body Level One…"/>
          <p:cNvSpPr txBox="1">
            <a:spLocks noGrp="1"/>
          </p:cNvSpPr>
          <p:nvPr>
            <p:ph type="body" idx="1"/>
          </p:nvPr>
        </p:nvSpPr>
        <p:spPr>
          <a:xfrm>
            <a:off x="914400" y="1735136"/>
            <a:ext cx="7313614" cy="4056064"/>
          </a:xfrm>
          <a:prstGeom prst="rect">
            <a:avLst/>
          </a:prstGeom>
        </p:spPr>
        <p:txBody>
          <a:bodyPr>
            <a:normAutofit/>
          </a:bodyPr>
          <a:lstStyle>
            <a:lvl1pPr>
              <a:buBlip>
                <a:blip r:embed="rId3"/>
              </a:buBlip>
            </a:lvl1pPr>
            <a:lvl2pPr>
              <a:buBlip>
                <a:blip r:embed="rId4"/>
              </a:buBlip>
            </a:lvl2pPr>
            <a:lvl3pPr>
              <a:buBlip>
                <a:blip r:embed="rId3"/>
              </a:buBlip>
            </a:lvl3pPr>
            <a:lvl4pPr>
              <a:buBlip>
                <a:blip r:embed="rId3"/>
              </a:buBlip>
            </a:lvl4pPr>
            <a:lvl5pPr>
              <a:buBlip>
                <a:blip r:embed="rId3"/>
              </a:buBlip>
            </a:lvl5pPr>
          </a:lstStyle>
          <a:p>
            <a:r>
              <a:t>Body Level One</a:t>
            </a:r>
          </a:p>
          <a:p>
            <a:pPr lvl="1"/>
            <a:r>
              <a:t>Body Level Two</a:t>
            </a:r>
          </a:p>
          <a:p>
            <a:pPr lvl="2"/>
            <a:r>
              <a:t>Body Level Three</a:t>
            </a:r>
          </a:p>
          <a:p>
            <a:pPr lvl="3"/>
            <a:r>
              <a:t>Body Level Four</a:t>
            </a:r>
          </a:p>
          <a:p>
            <a:pPr lvl="4"/>
            <a:r>
              <a:t>Body Level Five</a:t>
            </a: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Default">
    <p:bg>
      <p:bgPr>
        <a:blipFill rotWithShape="1">
          <a:blip r:embed="rId2"/>
          <a:srcRect/>
          <a:stretch>
            <a:fillRect/>
          </a:stretch>
        </a:blipFill>
        <a:effectLst/>
      </p:bgPr>
    </p:bg>
    <p:spTree>
      <p:nvGrpSpPr>
        <p:cNvPr id="1" name=""/>
        <p:cNvGrpSpPr/>
        <p:nvPr/>
      </p:nvGrpSpPr>
      <p:grpSpPr>
        <a:xfrm>
          <a:off x="0" y="0"/>
          <a:ext cx="0" cy="0"/>
          <a:chOff x="0" y="0"/>
          <a:chExt cx="0" cy="0"/>
        </a:xfrm>
      </p:grpSpPr>
      <p:grpSp>
        <p:nvGrpSpPr>
          <p:cNvPr id="54" name="Group"/>
          <p:cNvGrpSpPr/>
          <p:nvPr/>
        </p:nvGrpSpPr>
        <p:grpSpPr>
          <a:xfrm>
            <a:off x="467015" y="160208"/>
            <a:ext cx="5781386" cy="4192335"/>
            <a:chOff x="0" y="-1"/>
            <a:chExt cx="5781384" cy="4192333"/>
          </a:xfrm>
        </p:grpSpPr>
        <p:sp>
          <p:nvSpPr>
            <p:cNvPr id="52" name="Rectangle"/>
            <p:cNvSpPr/>
            <p:nvPr/>
          </p:nvSpPr>
          <p:spPr>
            <a:xfrm rot="21240000">
              <a:off x="174334" y="273177"/>
              <a:ext cx="5416553" cy="3619501"/>
            </a:xfrm>
            <a:prstGeom prst="rect">
              <a:avLst/>
            </a:prstGeom>
            <a:solidFill>
              <a:srgbClr val="FFFFFF"/>
            </a:solidFill>
            <a:ln w="19050" cap="flat">
              <a:solidFill>
                <a:srgbClr val="FFFFFF"/>
              </a:solidFill>
              <a:prstDash val="solid"/>
              <a:round/>
            </a:ln>
            <a:effectLst>
              <a:outerShdw blurRad="50800" dist="38100" dir="2700000" rotWithShape="0">
                <a:srgbClr val="808080">
                  <a:alpha val="39999"/>
                </a:srgbClr>
              </a:outerShdw>
            </a:effectLst>
          </p:spPr>
          <p:txBody>
            <a:bodyPr wrap="square" lIns="45718" tIns="45718" rIns="45718" bIns="45718" numCol="1" anchor="ctr">
              <a:noAutofit/>
            </a:bodyPr>
            <a:lstStyle/>
            <a:p>
              <a:pPr algn="ctr">
                <a:defRPr sz="1800">
                  <a:solidFill>
                    <a:srgbClr val="FFFFFF"/>
                  </a:solidFill>
                  <a:latin typeface="Goudy Old Style"/>
                  <a:ea typeface="Goudy Old Style"/>
                  <a:cs typeface="Goudy Old Style"/>
                  <a:sym typeface="Goudy Old Style"/>
                </a:defRPr>
              </a:pPr>
              <a:endParaRPr/>
            </a:p>
          </p:txBody>
        </p:sp>
        <p:pic>
          <p:nvPicPr>
            <p:cNvPr id="53" name="image.png" descr="image.png"/>
            <p:cNvPicPr>
              <a:picLocks noChangeAspect="1"/>
            </p:cNvPicPr>
            <p:nvPr/>
          </p:nvPicPr>
          <p:blipFill>
            <a:blip r:embed="rId3">
              <a:extLst/>
            </a:blip>
            <a:stretch>
              <a:fillRect/>
            </a:stretch>
          </p:blipFill>
          <p:spPr>
            <a:xfrm>
              <a:off x="8471" y="10477"/>
              <a:ext cx="5772914" cy="4181856"/>
            </a:xfrm>
            <a:prstGeom prst="rect">
              <a:avLst/>
            </a:prstGeom>
            <a:ln w="12700" cap="flat">
              <a:noFill/>
              <a:miter lim="400000"/>
            </a:ln>
            <a:effectLst/>
          </p:spPr>
        </p:pic>
      </p:grpSp>
      <p:sp>
        <p:nvSpPr>
          <p:cNvPr id="55" name="Title Text"/>
          <p:cNvSpPr txBox="1">
            <a:spLocks noGrp="1"/>
          </p:cNvSpPr>
          <p:nvPr>
            <p:ph type="title"/>
          </p:nvPr>
        </p:nvSpPr>
        <p:spPr>
          <a:xfrm>
            <a:off x="914400" y="503237"/>
            <a:ext cx="7313614" cy="868363"/>
          </a:xfrm>
          <a:prstGeom prst="rect">
            <a:avLst/>
          </a:prstGeom>
        </p:spPr>
        <p:txBody>
          <a:bodyPr>
            <a:normAutofit/>
          </a:bodyPr>
          <a:lstStyle/>
          <a:p>
            <a:r>
              <a:t>Title Text</a:t>
            </a:r>
          </a:p>
        </p:txBody>
      </p:sp>
      <p:sp>
        <p:nvSpPr>
          <p:cNvPr id="56" name="Body Level One…"/>
          <p:cNvSpPr txBox="1">
            <a:spLocks noGrp="1"/>
          </p:cNvSpPr>
          <p:nvPr>
            <p:ph type="body" idx="1"/>
          </p:nvPr>
        </p:nvSpPr>
        <p:spPr>
          <a:xfrm>
            <a:off x="914400" y="1735136"/>
            <a:ext cx="7313614" cy="4056064"/>
          </a:xfrm>
          <a:prstGeom prst="rect">
            <a:avLst/>
          </a:prstGeom>
        </p:spPr>
        <p:txBody>
          <a:bodyPr>
            <a:normAutofit/>
          </a:bodyPr>
          <a:lstStyle>
            <a:lvl1pPr>
              <a:buBlip>
                <a:blip r:embed="rId4"/>
              </a:buBlip>
            </a:lvl1pPr>
            <a:lvl2pPr>
              <a:buBlip>
                <a:blip r:embed="rId5"/>
              </a:buBlip>
            </a:lvl2pPr>
            <a:lvl3pPr>
              <a:buBlip>
                <a:blip r:embed="rId4"/>
              </a:buBlip>
            </a:lvl3pPr>
            <a:lvl4pPr>
              <a:buBlip>
                <a:blip r:embed="rId4"/>
              </a:buBlip>
            </a:lvl4pPr>
            <a:lvl5pPr>
              <a:buBlip>
                <a:blip r:embed="rId4"/>
              </a:buBlip>
            </a:lvl5pPr>
          </a:lstStyle>
          <a:p>
            <a:r>
              <a:t>Body Level One</a:t>
            </a:r>
          </a:p>
          <a:p>
            <a:pPr lvl="1"/>
            <a:r>
              <a:t>Body Level Two</a:t>
            </a:r>
          </a:p>
          <a:p>
            <a:pPr lvl="2"/>
            <a:r>
              <a:t>Body Level Three</a:t>
            </a:r>
          </a:p>
          <a:p>
            <a:pPr lvl="3"/>
            <a:r>
              <a:t>Body Level Four</a:t>
            </a:r>
          </a:p>
          <a:p>
            <a:pPr lvl="4"/>
            <a:r>
              <a:t>Body Level Five</a:t>
            </a:r>
          </a:p>
        </p:txBody>
      </p:sp>
      <p:sp>
        <p:nvSpPr>
          <p:cNvPr id="57"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pic>
        <p:nvPicPr>
          <p:cNvPr id="64" name="Comparison-Underline.png" descr="Comparison-Underline.png"/>
          <p:cNvPicPr>
            <a:picLocks noChangeAspect="1"/>
          </p:cNvPicPr>
          <p:nvPr/>
        </p:nvPicPr>
        <p:blipFill>
          <a:blip r:embed="rId2">
            <a:extLst/>
          </a:blip>
          <a:stretch>
            <a:fillRect/>
          </a:stretch>
        </p:blipFill>
        <p:spPr>
          <a:xfrm>
            <a:off x="957262" y="1897061"/>
            <a:ext cx="3228976" cy="142877"/>
          </a:xfrm>
          <a:prstGeom prst="rect">
            <a:avLst/>
          </a:prstGeom>
          <a:ln w="12700">
            <a:miter lim="400000"/>
          </a:ln>
        </p:spPr>
      </p:pic>
      <p:pic>
        <p:nvPicPr>
          <p:cNvPr id="65" name="Comparison-Underline.png" descr="Comparison-Underline.png"/>
          <p:cNvPicPr>
            <a:picLocks noChangeAspect="1"/>
          </p:cNvPicPr>
          <p:nvPr/>
        </p:nvPicPr>
        <p:blipFill>
          <a:blip r:embed="rId2">
            <a:extLst/>
          </a:blip>
          <a:stretch>
            <a:fillRect/>
          </a:stretch>
        </p:blipFill>
        <p:spPr>
          <a:xfrm>
            <a:off x="4916487" y="1897061"/>
            <a:ext cx="3228977" cy="142877"/>
          </a:xfrm>
          <a:prstGeom prst="rect">
            <a:avLst/>
          </a:prstGeom>
          <a:ln w="12700">
            <a:miter lim="400000"/>
          </a:ln>
        </p:spPr>
      </p:pic>
      <p:pic>
        <p:nvPicPr>
          <p:cNvPr id="66" name="Comparison-Underline.png" descr="Comparison-Underline.png"/>
          <p:cNvPicPr>
            <a:picLocks noChangeAspect="1"/>
          </p:cNvPicPr>
          <p:nvPr/>
        </p:nvPicPr>
        <p:blipFill>
          <a:blip r:embed="rId2">
            <a:extLst/>
          </a:blip>
          <a:stretch>
            <a:fillRect/>
          </a:stretch>
        </p:blipFill>
        <p:spPr>
          <a:xfrm>
            <a:off x="957262" y="1897061"/>
            <a:ext cx="3228976" cy="142877"/>
          </a:xfrm>
          <a:prstGeom prst="rect">
            <a:avLst/>
          </a:prstGeom>
          <a:ln w="12700">
            <a:miter lim="400000"/>
          </a:ln>
        </p:spPr>
      </p:pic>
      <p:pic>
        <p:nvPicPr>
          <p:cNvPr id="67" name="Comparison-Underline.png" descr="Comparison-Underline.png"/>
          <p:cNvPicPr>
            <a:picLocks noChangeAspect="1"/>
          </p:cNvPicPr>
          <p:nvPr/>
        </p:nvPicPr>
        <p:blipFill>
          <a:blip r:embed="rId2">
            <a:extLst/>
          </a:blip>
          <a:stretch>
            <a:fillRect/>
          </a:stretch>
        </p:blipFill>
        <p:spPr>
          <a:xfrm>
            <a:off x="4916487" y="1897061"/>
            <a:ext cx="3228977" cy="142877"/>
          </a:xfrm>
          <a:prstGeom prst="rect">
            <a:avLst/>
          </a:prstGeom>
          <a:ln w="12700">
            <a:miter lim="400000"/>
          </a:ln>
        </p:spPr>
      </p:pic>
      <p:sp>
        <p:nvSpPr>
          <p:cNvPr id="68" name="Title Text"/>
          <p:cNvSpPr txBox="1">
            <a:spLocks noGrp="1"/>
          </p:cNvSpPr>
          <p:nvPr>
            <p:ph type="title"/>
          </p:nvPr>
        </p:nvSpPr>
        <p:spPr>
          <a:xfrm>
            <a:off x="914400" y="503237"/>
            <a:ext cx="7313614" cy="868363"/>
          </a:xfrm>
          <a:prstGeom prst="rect">
            <a:avLst/>
          </a:prstGeom>
        </p:spPr>
        <p:txBody>
          <a:bodyPr>
            <a:normAutofit/>
          </a:bodyPr>
          <a:lstStyle/>
          <a:p>
            <a:r>
              <a:t>Title Text</a:t>
            </a:r>
          </a:p>
        </p:txBody>
      </p:sp>
      <p:sp>
        <p:nvSpPr>
          <p:cNvPr id="69" name="Body Level One…"/>
          <p:cNvSpPr txBox="1">
            <a:spLocks noGrp="1"/>
          </p:cNvSpPr>
          <p:nvPr>
            <p:ph type="body" idx="1"/>
          </p:nvPr>
        </p:nvSpPr>
        <p:spPr>
          <a:xfrm>
            <a:off x="914400" y="1735136"/>
            <a:ext cx="7313614" cy="4056064"/>
          </a:xfrm>
          <a:prstGeom prst="rect">
            <a:avLst/>
          </a:prstGeom>
        </p:spPr>
        <p:txBody>
          <a:bodyPr>
            <a:normAutofit/>
          </a:bodyPr>
          <a:lstStyle>
            <a:lvl1pPr>
              <a:buBlip>
                <a:blip r:embed="rId3"/>
              </a:buBlip>
            </a:lvl1pPr>
            <a:lvl2pPr>
              <a:buBlip>
                <a:blip r:embed="rId4"/>
              </a:buBlip>
            </a:lvl2pPr>
            <a:lvl3pPr>
              <a:buBlip>
                <a:blip r:embed="rId3"/>
              </a:buBlip>
            </a:lvl3pPr>
            <a:lvl4pPr>
              <a:buBlip>
                <a:blip r:embed="rId3"/>
              </a:buBlip>
            </a:lvl4pPr>
            <a:lvl5pPr>
              <a:buBlip>
                <a:blip r:embed="rId3"/>
              </a:buBlip>
            </a:lvl5pPr>
          </a:lstStyle>
          <a:p>
            <a:r>
              <a:t>Body Level One</a:t>
            </a:r>
          </a:p>
          <a:p>
            <a:pPr lvl="1"/>
            <a:r>
              <a:t>Body Level Two</a:t>
            </a:r>
          </a:p>
          <a:p>
            <a:pPr lvl="2"/>
            <a:r>
              <a:t>Body Level Three</a:t>
            </a:r>
          </a:p>
          <a:p>
            <a:pPr lvl="3"/>
            <a:r>
              <a:t>Body Level Four</a:t>
            </a:r>
          </a:p>
          <a:p>
            <a:pPr lvl="4"/>
            <a:r>
              <a:t>Body Level Five</a:t>
            </a:r>
          </a:p>
        </p:txBody>
      </p:sp>
      <p:sp>
        <p:nvSpPr>
          <p:cNvPr id="70"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grpSp>
        <p:nvGrpSpPr>
          <p:cNvPr id="79" name="Group"/>
          <p:cNvGrpSpPr/>
          <p:nvPr/>
        </p:nvGrpSpPr>
        <p:grpSpPr>
          <a:xfrm>
            <a:off x="469591" y="407066"/>
            <a:ext cx="4151179" cy="5713319"/>
            <a:chOff x="0" y="-1"/>
            <a:chExt cx="4151177" cy="5713317"/>
          </a:xfrm>
        </p:grpSpPr>
        <p:sp>
          <p:nvSpPr>
            <p:cNvPr id="77" name="Rectangle"/>
            <p:cNvSpPr/>
            <p:nvPr/>
          </p:nvSpPr>
          <p:spPr>
            <a:xfrm rot="21421630">
              <a:off x="140007" y="96167"/>
              <a:ext cx="3851278" cy="5499104"/>
            </a:xfrm>
            <a:prstGeom prst="rect">
              <a:avLst/>
            </a:prstGeom>
            <a:solidFill>
              <a:srgbClr val="FFFFFF"/>
            </a:solidFill>
            <a:ln w="19050" cap="flat">
              <a:solidFill>
                <a:srgbClr val="FFFFFF"/>
              </a:solidFill>
              <a:prstDash val="solid"/>
              <a:round/>
            </a:ln>
            <a:effectLst>
              <a:outerShdw blurRad="50800" dist="38100" dir="2700000" rotWithShape="0">
                <a:srgbClr val="808080">
                  <a:alpha val="39999"/>
                </a:srgbClr>
              </a:outerShdw>
            </a:effectLst>
          </p:spPr>
          <p:txBody>
            <a:bodyPr wrap="square" lIns="45718" tIns="45718" rIns="45718" bIns="45718" numCol="1" anchor="ctr">
              <a:noAutofit/>
            </a:bodyPr>
            <a:lstStyle/>
            <a:p>
              <a:pPr algn="ctr">
                <a:defRPr sz="1800">
                  <a:solidFill>
                    <a:srgbClr val="FFFFFF"/>
                  </a:solidFill>
                  <a:latin typeface="Goudy Old Style"/>
                  <a:ea typeface="Goudy Old Style"/>
                  <a:cs typeface="Goudy Old Style"/>
                  <a:sym typeface="Goudy Old Style"/>
                </a:defRPr>
              </a:pPr>
              <a:endParaRPr/>
            </a:p>
          </p:txBody>
        </p:sp>
        <p:pic>
          <p:nvPicPr>
            <p:cNvPr id="78" name="image.png" descr="image.png"/>
            <p:cNvPicPr>
              <a:picLocks noChangeAspect="1"/>
            </p:cNvPicPr>
            <p:nvPr/>
          </p:nvPicPr>
          <p:blipFill>
            <a:blip r:embed="rId2">
              <a:extLst/>
            </a:blip>
            <a:stretch>
              <a:fillRect/>
            </a:stretch>
          </p:blipFill>
          <p:spPr>
            <a:xfrm>
              <a:off x="18085" y="1361"/>
              <a:ext cx="4133093" cy="5711956"/>
            </a:xfrm>
            <a:prstGeom prst="rect">
              <a:avLst/>
            </a:prstGeom>
            <a:ln w="12700" cap="flat">
              <a:noFill/>
              <a:miter lim="400000"/>
            </a:ln>
            <a:effectLst/>
          </p:spPr>
        </p:pic>
      </p:grpSp>
      <p:sp>
        <p:nvSpPr>
          <p:cNvPr id="80" name="Title Text"/>
          <p:cNvSpPr txBox="1">
            <a:spLocks noGrp="1"/>
          </p:cNvSpPr>
          <p:nvPr>
            <p:ph type="title"/>
          </p:nvPr>
        </p:nvSpPr>
        <p:spPr>
          <a:xfrm>
            <a:off x="914400" y="503237"/>
            <a:ext cx="7313614" cy="868363"/>
          </a:xfrm>
          <a:prstGeom prst="rect">
            <a:avLst/>
          </a:prstGeom>
        </p:spPr>
        <p:txBody>
          <a:bodyPr>
            <a:normAutofit/>
          </a:bodyPr>
          <a:lstStyle/>
          <a:p>
            <a:r>
              <a:t>Title Text</a:t>
            </a:r>
          </a:p>
        </p:txBody>
      </p:sp>
      <p:sp>
        <p:nvSpPr>
          <p:cNvPr id="81" name="Body Level One…"/>
          <p:cNvSpPr txBox="1">
            <a:spLocks noGrp="1"/>
          </p:cNvSpPr>
          <p:nvPr>
            <p:ph type="body" idx="1"/>
          </p:nvPr>
        </p:nvSpPr>
        <p:spPr>
          <a:xfrm>
            <a:off x="914400" y="1735136"/>
            <a:ext cx="7313614" cy="4056064"/>
          </a:xfrm>
          <a:prstGeom prst="rect">
            <a:avLst/>
          </a:prstGeom>
        </p:spPr>
        <p:txBody>
          <a:bodyPr>
            <a:normAutofit/>
          </a:bodyPr>
          <a:lstStyle>
            <a:lvl1pPr>
              <a:buBlip>
                <a:blip r:embed="rId3"/>
              </a:buBlip>
            </a:lvl1pPr>
            <a:lvl2pPr>
              <a:buBlip>
                <a:blip r:embed="rId4"/>
              </a:buBlip>
            </a:lvl2pPr>
            <a:lvl3pPr>
              <a:buBlip>
                <a:blip r:embed="rId3"/>
              </a:buBlip>
            </a:lvl3pPr>
            <a:lvl4pPr>
              <a:buBlip>
                <a:blip r:embed="rId3"/>
              </a:buBlip>
            </a:lvl4pPr>
            <a:lvl5pPr>
              <a:buBlip>
                <a:blip r:embed="rId3"/>
              </a:buBlip>
            </a:lvl5pPr>
          </a:lstStyle>
          <a:p>
            <a:r>
              <a:t>Body Level One</a:t>
            </a:r>
          </a:p>
          <a:p>
            <a:pPr lvl="1"/>
            <a:r>
              <a:t>Body Level Two</a:t>
            </a:r>
          </a:p>
          <a:p>
            <a:pPr lvl="2"/>
            <a:r>
              <a:t>Body Level Three</a:t>
            </a:r>
          </a:p>
          <a:p>
            <a:pPr lvl="3"/>
            <a:r>
              <a:t>Body Level Four</a:t>
            </a:r>
          </a:p>
          <a:p>
            <a:pPr lvl="4"/>
            <a:r>
              <a:t>Body Level Five</a:t>
            </a:r>
          </a:p>
        </p:txBody>
      </p:sp>
      <p:sp>
        <p:nvSpPr>
          <p:cNvPr id="82"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grpSp>
        <p:nvGrpSpPr>
          <p:cNvPr id="91" name="Group"/>
          <p:cNvGrpSpPr/>
          <p:nvPr/>
        </p:nvGrpSpPr>
        <p:grpSpPr>
          <a:xfrm>
            <a:off x="145558" y="3290549"/>
            <a:ext cx="4414251" cy="3476014"/>
            <a:chOff x="0" y="-1"/>
            <a:chExt cx="4414250" cy="3476012"/>
          </a:xfrm>
        </p:grpSpPr>
        <p:sp>
          <p:nvSpPr>
            <p:cNvPr id="89" name="Rectangle"/>
            <p:cNvSpPr/>
            <p:nvPr/>
          </p:nvSpPr>
          <p:spPr>
            <a:xfrm rot="21214351">
              <a:off x="156063" y="219410"/>
              <a:ext cx="4089403" cy="3017840"/>
            </a:xfrm>
            <a:prstGeom prst="rect">
              <a:avLst/>
            </a:prstGeom>
            <a:solidFill>
              <a:srgbClr val="FFFFFF"/>
            </a:solidFill>
            <a:ln w="19050" cap="flat">
              <a:solidFill>
                <a:srgbClr val="FFFFFF"/>
              </a:solidFill>
              <a:prstDash val="solid"/>
              <a:round/>
            </a:ln>
            <a:effectLst>
              <a:outerShdw blurRad="50800" dist="38100" dir="2700000" rotWithShape="0">
                <a:srgbClr val="808080">
                  <a:alpha val="39999"/>
                </a:srgbClr>
              </a:outerShdw>
            </a:effectLst>
          </p:spPr>
          <p:txBody>
            <a:bodyPr wrap="square" lIns="45718" tIns="45718" rIns="45718" bIns="45718" numCol="1" anchor="ctr">
              <a:noAutofit/>
            </a:bodyPr>
            <a:lstStyle/>
            <a:p>
              <a:pPr algn="ctr">
                <a:defRPr sz="1800">
                  <a:solidFill>
                    <a:srgbClr val="FFFFFF"/>
                  </a:solidFill>
                  <a:latin typeface="Goudy Old Style"/>
                  <a:ea typeface="Goudy Old Style"/>
                  <a:cs typeface="Goudy Old Style"/>
                  <a:sym typeface="Goudy Old Style"/>
                </a:defRPr>
              </a:pPr>
              <a:endParaRPr/>
            </a:p>
          </p:txBody>
        </p:sp>
        <p:pic>
          <p:nvPicPr>
            <p:cNvPr id="90" name="image.png" descr="image.png"/>
            <p:cNvPicPr>
              <a:picLocks noChangeAspect="1"/>
            </p:cNvPicPr>
            <p:nvPr/>
          </p:nvPicPr>
          <p:blipFill>
            <a:blip r:embed="rId2">
              <a:extLst/>
            </a:blip>
            <a:stretch>
              <a:fillRect/>
            </a:stretch>
          </p:blipFill>
          <p:spPr>
            <a:xfrm>
              <a:off x="6838" y="7383"/>
              <a:ext cx="4407412" cy="3468628"/>
            </a:xfrm>
            <a:prstGeom prst="rect">
              <a:avLst/>
            </a:prstGeom>
            <a:ln w="12700" cap="flat">
              <a:noFill/>
              <a:miter lim="400000"/>
            </a:ln>
            <a:effectLst/>
          </p:spPr>
        </p:pic>
      </p:grpSp>
      <p:grpSp>
        <p:nvGrpSpPr>
          <p:cNvPr id="94" name="Group"/>
          <p:cNvGrpSpPr/>
          <p:nvPr/>
        </p:nvGrpSpPr>
        <p:grpSpPr>
          <a:xfrm>
            <a:off x="67055" y="103631"/>
            <a:ext cx="4291587" cy="3304035"/>
            <a:chOff x="0" y="0"/>
            <a:chExt cx="4291586" cy="3304033"/>
          </a:xfrm>
        </p:grpSpPr>
        <p:sp>
          <p:nvSpPr>
            <p:cNvPr id="92" name="Rectangle"/>
            <p:cNvSpPr/>
            <p:nvPr/>
          </p:nvSpPr>
          <p:spPr>
            <a:xfrm rot="232775">
              <a:off x="102807" y="137666"/>
              <a:ext cx="4087815" cy="3017840"/>
            </a:xfrm>
            <a:prstGeom prst="rect">
              <a:avLst/>
            </a:prstGeom>
            <a:solidFill>
              <a:srgbClr val="FFFFFF"/>
            </a:solidFill>
            <a:ln w="19050" cap="flat">
              <a:solidFill>
                <a:srgbClr val="FFFFFF"/>
              </a:solidFill>
              <a:prstDash val="solid"/>
              <a:round/>
            </a:ln>
            <a:effectLst>
              <a:outerShdw blurRad="50800" dist="38100" dir="2700000" rotWithShape="0">
                <a:srgbClr val="808080">
                  <a:alpha val="39999"/>
                </a:srgbClr>
              </a:outerShdw>
            </a:effectLst>
          </p:spPr>
          <p:txBody>
            <a:bodyPr wrap="square" lIns="45718" tIns="45718" rIns="45718" bIns="45718" numCol="1" anchor="ctr">
              <a:noAutofit/>
            </a:bodyPr>
            <a:lstStyle/>
            <a:p>
              <a:pPr algn="ctr">
                <a:defRPr sz="1800">
                  <a:solidFill>
                    <a:srgbClr val="FFFFFF"/>
                  </a:solidFill>
                  <a:latin typeface="Goudy Old Style"/>
                  <a:ea typeface="Goudy Old Style"/>
                  <a:cs typeface="Goudy Old Style"/>
                  <a:sym typeface="Goudy Old Style"/>
                </a:defRPr>
              </a:pPr>
              <a:endParaRPr/>
            </a:p>
          </p:txBody>
        </p:sp>
        <p:pic>
          <p:nvPicPr>
            <p:cNvPr id="93" name="image.png" descr="image.png"/>
            <p:cNvPicPr>
              <a:picLocks noChangeAspect="1"/>
            </p:cNvPicPr>
            <p:nvPr/>
          </p:nvPicPr>
          <p:blipFill>
            <a:blip r:embed="rId3">
              <a:extLst/>
            </a:blip>
            <a:stretch>
              <a:fillRect/>
            </a:stretch>
          </p:blipFill>
          <p:spPr>
            <a:xfrm>
              <a:off x="0" y="-1"/>
              <a:ext cx="4291587" cy="3304035"/>
            </a:xfrm>
            <a:prstGeom prst="rect">
              <a:avLst/>
            </a:prstGeom>
            <a:ln w="12700" cap="flat">
              <a:noFill/>
              <a:miter lim="400000"/>
            </a:ln>
            <a:effectLst/>
          </p:spPr>
        </p:pic>
      </p:grpSp>
      <p:sp>
        <p:nvSpPr>
          <p:cNvPr id="95" name="Title Text"/>
          <p:cNvSpPr txBox="1">
            <a:spLocks noGrp="1"/>
          </p:cNvSpPr>
          <p:nvPr>
            <p:ph type="title"/>
          </p:nvPr>
        </p:nvSpPr>
        <p:spPr>
          <a:xfrm>
            <a:off x="914400" y="503237"/>
            <a:ext cx="7313614" cy="868363"/>
          </a:xfrm>
          <a:prstGeom prst="rect">
            <a:avLst/>
          </a:prstGeom>
        </p:spPr>
        <p:txBody>
          <a:bodyPr>
            <a:normAutofit/>
          </a:bodyPr>
          <a:lstStyle/>
          <a:p>
            <a:r>
              <a:t>Title Text</a:t>
            </a:r>
          </a:p>
        </p:txBody>
      </p:sp>
      <p:sp>
        <p:nvSpPr>
          <p:cNvPr id="96" name="Body Level One…"/>
          <p:cNvSpPr txBox="1">
            <a:spLocks noGrp="1"/>
          </p:cNvSpPr>
          <p:nvPr>
            <p:ph type="body" idx="1"/>
          </p:nvPr>
        </p:nvSpPr>
        <p:spPr>
          <a:xfrm>
            <a:off x="914400" y="1735136"/>
            <a:ext cx="7313614" cy="4056064"/>
          </a:xfrm>
          <a:prstGeom prst="rect">
            <a:avLst/>
          </a:prstGeom>
        </p:spPr>
        <p:txBody>
          <a:bodyPr>
            <a:normAutofit/>
          </a:bodyPr>
          <a:lstStyle>
            <a:lvl1pPr>
              <a:buBlip>
                <a:blip r:embed="rId4"/>
              </a:buBlip>
            </a:lvl1pPr>
            <a:lvl2pPr>
              <a:buBlip>
                <a:blip r:embed="rId5"/>
              </a:buBlip>
            </a:lvl2pPr>
            <a:lvl3pPr>
              <a:buBlip>
                <a:blip r:embed="rId4"/>
              </a:buBlip>
            </a:lvl3pPr>
            <a:lvl4pPr>
              <a:buBlip>
                <a:blip r:embed="rId4"/>
              </a:buBlip>
            </a:lvl4pPr>
            <a:lvl5pPr>
              <a:buBlip>
                <a:blip r:embed="rId4"/>
              </a:buBlip>
            </a:lvl5pPr>
          </a:lstStyle>
          <a:p>
            <a:r>
              <a:t>Body Level One</a:t>
            </a:r>
          </a:p>
          <a:p>
            <a:pPr lvl="1"/>
            <a:r>
              <a:t>Body Level Two</a:t>
            </a:r>
          </a:p>
          <a:p>
            <a:pPr lvl="2"/>
            <a:r>
              <a:t>Body Level Three</a:t>
            </a:r>
          </a:p>
          <a:p>
            <a:pPr lvl="3"/>
            <a:r>
              <a:t>Body Level Four</a:t>
            </a:r>
          </a:p>
          <a:p>
            <a:pPr lvl="4"/>
            <a:r>
              <a:t>Body Level Five</a:t>
            </a:r>
          </a:p>
        </p:txBody>
      </p:sp>
      <p:sp>
        <p:nvSpPr>
          <p:cNvPr id="97"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7"/>
          <a:srcRect/>
          <a:stretch>
            <a:fillRect/>
          </a:stretch>
        </a:blip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370012" y="769937"/>
            <a:ext cx="7315201" cy="16684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lstStyle/>
          <a:p>
            <a:r>
              <a:t>Title Text</a:t>
            </a:r>
          </a:p>
        </p:txBody>
      </p:sp>
      <p:sp>
        <p:nvSpPr>
          <p:cNvPr id="3" name="Body Level One…"/>
          <p:cNvSpPr txBox="1">
            <a:spLocks noGrp="1"/>
          </p:cNvSpPr>
          <p:nvPr>
            <p:ph type="body" idx="1"/>
          </p:nvPr>
        </p:nvSpPr>
        <p:spPr>
          <a:xfrm>
            <a:off x="5103812" y="2438400"/>
            <a:ext cx="3581401" cy="4419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lstStyle>
            <a:lvl1pPr>
              <a:buBlip>
                <a:blip r:embed="rId18"/>
              </a:buBlip>
            </a:lvl1pPr>
            <a:lvl2pPr>
              <a:buBlip>
                <a:blip r:embed="rId19"/>
              </a:buBlip>
            </a:lvl2pPr>
            <a:lvl3pPr>
              <a:buBlip>
                <a:blip r:embed="rId18"/>
              </a:buBlip>
            </a:lvl3pPr>
            <a:lvl4pPr>
              <a:buBlip>
                <a:blip r:embed="rId18"/>
              </a:buBlip>
            </a:lvl4pPr>
            <a:lvl5pPr>
              <a:buBlip>
                <a:blip r:embed="rId18"/>
              </a:buBlip>
            </a:lvl5p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7945206" y="5221605"/>
            <a:ext cx="1059094" cy="1361439"/>
          </a:xfrm>
          <a:prstGeom prst="rect">
            <a:avLst/>
          </a:prstGeom>
          <a:ln w="12700">
            <a:miter lim="400000"/>
          </a:ln>
        </p:spPr>
        <p:txBody>
          <a:bodyPr wrap="none" lIns="45718" tIns="45718" rIns="45718" bIns="45718" anchor="ctr">
            <a:spAutoFit/>
          </a:bodyPr>
          <a:lstStyle>
            <a:lvl1pPr algn="r">
              <a:defRPr sz="8200">
                <a:latin typeface="Impact"/>
                <a:ea typeface="Impact"/>
                <a:cs typeface="Impact"/>
                <a:sym typeface="Impact"/>
              </a:defRPr>
            </a:lvl1pPr>
          </a:lstStyle>
          <a:p>
            <a:fld id="{86CB4B4D-7CA3-9044-876B-883B54F8677D}" type="slidenum">
              <a:t>‹N°›</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med"/>
  <p:txStyles>
    <p:titleStyle>
      <a:lvl1pPr marL="0" marR="0" indent="0" algn="ctr" defTabSz="914400" rtl="0" latinLnBrk="0">
        <a:lnSpc>
          <a:spcPct val="100000"/>
        </a:lnSpc>
        <a:spcBef>
          <a:spcPts val="0"/>
        </a:spcBef>
        <a:spcAft>
          <a:spcPts val="0"/>
        </a:spcAft>
        <a:buClrTx/>
        <a:buSzTx/>
        <a:buFontTx/>
        <a:buNone/>
        <a:tabLst/>
        <a:defRPr sz="4600" b="0" i="0" u="none" strike="noStrike" cap="none" spc="0" baseline="0">
          <a:solidFill>
            <a:srgbClr val="000000"/>
          </a:solidFill>
          <a:uFillTx/>
          <a:latin typeface="Goudy Old Style"/>
          <a:ea typeface="Goudy Old Style"/>
          <a:cs typeface="Goudy Old Style"/>
          <a:sym typeface="Goudy Old Style"/>
        </a:defRPr>
      </a:lvl1pPr>
      <a:lvl2pPr marL="0" marR="0" indent="0" algn="ctr" defTabSz="914400" rtl="0" latinLnBrk="0">
        <a:lnSpc>
          <a:spcPct val="100000"/>
        </a:lnSpc>
        <a:spcBef>
          <a:spcPts val="0"/>
        </a:spcBef>
        <a:spcAft>
          <a:spcPts val="0"/>
        </a:spcAft>
        <a:buClrTx/>
        <a:buSzTx/>
        <a:buFontTx/>
        <a:buNone/>
        <a:tabLst/>
        <a:defRPr sz="4600" b="0" i="0" u="none" strike="noStrike" cap="none" spc="0" baseline="0">
          <a:solidFill>
            <a:srgbClr val="000000"/>
          </a:solidFill>
          <a:uFillTx/>
          <a:latin typeface="Goudy Old Style"/>
          <a:ea typeface="Goudy Old Style"/>
          <a:cs typeface="Goudy Old Style"/>
          <a:sym typeface="Goudy Old Style"/>
        </a:defRPr>
      </a:lvl2pPr>
      <a:lvl3pPr marL="0" marR="0" indent="0" algn="ctr" defTabSz="914400" rtl="0" latinLnBrk="0">
        <a:lnSpc>
          <a:spcPct val="100000"/>
        </a:lnSpc>
        <a:spcBef>
          <a:spcPts val="0"/>
        </a:spcBef>
        <a:spcAft>
          <a:spcPts val="0"/>
        </a:spcAft>
        <a:buClrTx/>
        <a:buSzTx/>
        <a:buFontTx/>
        <a:buNone/>
        <a:tabLst/>
        <a:defRPr sz="4600" b="0" i="0" u="none" strike="noStrike" cap="none" spc="0" baseline="0">
          <a:solidFill>
            <a:srgbClr val="000000"/>
          </a:solidFill>
          <a:uFillTx/>
          <a:latin typeface="Goudy Old Style"/>
          <a:ea typeface="Goudy Old Style"/>
          <a:cs typeface="Goudy Old Style"/>
          <a:sym typeface="Goudy Old Style"/>
        </a:defRPr>
      </a:lvl3pPr>
      <a:lvl4pPr marL="0" marR="0" indent="0" algn="ctr" defTabSz="914400" rtl="0" latinLnBrk="0">
        <a:lnSpc>
          <a:spcPct val="100000"/>
        </a:lnSpc>
        <a:spcBef>
          <a:spcPts val="0"/>
        </a:spcBef>
        <a:spcAft>
          <a:spcPts val="0"/>
        </a:spcAft>
        <a:buClrTx/>
        <a:buSzTx/>
        <a:buFontTx/>
        <a:buNone/>
        <a:tabLst/>
        <a:defRPr sz="4600" b="0" i="0" u="none" strike="noStrike" cap="none" spc="0" baseline="0">
          <a:solidFill>
            <a:srgbClr val="000000"/>
          </a:solidFill>
          <a:uFillTx/>
          <a:latin typeface="Goudy Old Style"/>
          <a:ea typeface="Goudy Old Style"/>
          <a:cs typeface="Goudy Old Style"/>
          <a:sym typeface="Goudy Old Style"/>
        </a:defRPr>
      </a:lvl4pPr>
      <a:lvl5pPr marL="0" marR="0" indent="0" algn="ctr" defTabSz="914400" rtl="0" latinLnBrk="0">
        <a:lnSpc>
          <a:spcPct val="100000"/>
        </a:lnSpc>
        <a:spcBef>
          <a:spcPts val="0"/>
        </a:spcBef>
        <a:spcAft>
          <a:spcPts val="0"/>
        </a:spcAft>
        <a:buClrTx/>
        <a:buSzTx/>
        <a:buFontTx/>
        <a:buNone/>
        <a:tabLst/>
        <a:defRPr sz="4600" b="0" i="0" u="none" strike="noStrike" cap="none" spc="0" baseline="0">
          <a:solidFill>
            <a:srgbClr val="000000"/>
          </a:solidFill>
          <a:uFillTx/>
          <a:latin typeface="Goudy Old Style"/>
          <a:ea typeface="Goudy Old Style"/>
          <a:cs typeface="Goudy Old Style"/>
          <a:sym typeface="Goudy Old Style"/>
        </a:defRPr>
      </a:lvl5pPr>
      <a:lvl6pPr marL="0" marR="0" indent="0" algn="ctr" defTabSz="914400" rtl="0" latinLnBrk="0">
        <a:lnSpc>
          <a:spcPct val="100000"/>
        </a:lnSpc>
        <a:spcBef>
          <a:spcPts val="0"/>
        </a:spcBef>
        <a:spcAft>
          <a:spcPts val="0"/>
        </a:spcAft>
        <a:buClrTx/>
        <a:buSzTx/>
        <a:buFontTx/>
        <a:buNone/>
        <a:tabLst/>
        <a:defRPr sz="4600" b="0" i="0" u="none" strike="noStrike" cap="none" spc="0" baseline="0">
          <a:solidFill>
            <a:srgbClr val="000000"/>
          </a:solidFill>
          <a:uFillTx/>
          <a:latin typeface="Goudy Old Style"/>
          <a:ea typeface="Goudy Old Style"/>
          <a:cs typeface="Goudy Old Style"/>
          <a:sym typeface="Goudy Old Style"/>
        </a:defRPr>
      </a:lvl6pPr>
      <a:lvl7pPr marL="0" marR="0" indent="0" algn="ctr" defTabSz="914400" rtl="0" latinLnBrk="0">
        <a:lnSpc>
          <a:spcPct val="100000"/>
        </a:lnSpc>
        <a:spcBef>
          <a:spcPts val="0"/>
        </a:spcBef>
        <a:spcAft>
          <a:spcPts val="0"/>
        </a:spcAft>
        <a:buClrTx/>
        <a:buSzTx/>
        <a:buFontTx/>
        <a:buNone/>
        <a:tabLst/>
        <a:defRPr sz="4600" b="0" i="0" u="none" strike="noStrike" cap="none" spc="0" baseline="0">
          <a:solidFill>
            <a:srgbClr val="000000"/>
          </a:solidFill>
          <a:uFillTx/>
          <a:latin typeface="Goudy Old Style"/>
          <a:ea typeface="Goudy Old Style"/>
          <a:cs typeface="Goudy Old Style"/>
          <a:sym typeface="Goudy Old Style"/>
        </a:defRPr>
      </a:lvl7pPr>
      <a:lvl8pPr marL="0" marR="0" indent="0" algn="ctr" defTabSz="914400" rtl="0" latinLnBrk="0">
        <a:lnSpc>
          <a:spcPct val="100000"/>
        </a:lnSpc>
        <a:spcBef>
          <a:spcPts val="0"/>
        </a:spcBef>
        <a:spcAft>
          <a:spcPts val="0"/>
        </a:spcAft>
        <a:buClrTx/>
        <a:buSzTx/>
        <a:buFontTx/>
        <a:buNone/>
        <a:tabLst/>
        <a:defRPr sz="4600" b="0" i="0" u="none" strike="noStrike" cap="none" spc="0" baseline="0">
          <a:solidFill>
            <a:srgbClr val="000000"/>
          </a:solidFill>
          <a:uFillTx/>
          <a:latin typeface="Goudy Old Style"/>
          <a:ea typeface="Goudy Old Style"/>
          <a:cs typeface="Goudy Old Style"/>
          <a:sym typeface="Goudy Old Style"/>
        </a:defRPr>
      </a:lvl8pPr>
      <a:lvl9pPr marL="0" marR="0" indent="0" algn="ctr" defTabSz="914400" rtl="0" latinLnBrk="0">
        <a:lnSpc>
          <a:spcPct val="100000"/>
        </a:lnSpc>
        <a:spcBef>
          <a:spcPts val="0"/>
        </a:spcBef>
        <a:spcAft>
          <a:spcPts val="0"/>
        </a:spcAft>
        <a:buClrTx/>
        <a:buSzTx/>
        <a:buFontTx/>
        <a:buNone/>
        <a:tabLst/>
        <a:defRPr sz="4600" b="0" i="0" u="none" strike="noStrike" cap="none" spc="0" baseline="0">
          <a:solidFill>
            <a:srgbClr val="000000"/>
          </a:solidFill>
          <a:uFillTx/>
          <a:latin typeface="Goudy Old Style"/>
          <a:ea typeface="Goudy Old Style"/>
          <a:cs typeface="Goudy Old Style"/>
          <a:sym typeface="Goudy Old Style"/>
        </a:defRPr>
      </a:lvl9pPr>
    </p:titleStyle>
    <p:bodyStyle>
      <a:lvl1pPr marL="463550" marR="0" indent="-463550" algn="l" defTabSz="914400" rtl="0" latinLnBrk="0">
        <a:lnSpc>
          <a:spcPct val="100000"/>
        </a:lnSpc>
        <a:spcBef>
          <a:spcPts val="2000"/>
        </a:spcBef>
        <a:spcAft>
          <a:spcPts val="0"/>
        </a:spcAft>
        <a:buClrTx/>
        <a:buSzPct val="90000"/>
        <a:buFontTx/>
        <a:buBlip>
          <a:blip r:embed="rId18"/>
        </a:buBlip>
        <a:tabLst/>
        <a:defRPr sz="2400" b="0" i="0" u="none" strike="noStrike" cap="none" spc="0" baseline="0">
          <a:solidFill>
            <a:srgbClr val="000000"/>
          </a:solidFill>
          <a:uFillTx/>
          <a:latin typeface="Goudy Old Style"/>
          <a:ea typeface="Goudy Old Style"/>
          <a:cs typeface="Goudy Old Style"/>
          <a:sym typeface="Goudy Old Style"/>
        </a:defRPr>
      </a:lvl1pPr>
      <a:lvl2pPr marL="955962" marR="0" indent="-498763" algn="l" defTabSz="914400" rtl="0" latinLnBrk="0">
        <a:lnSpc>
          <a:spcPct val="100000"/>
        </a:lnSpc>
        <a:spcBef>
          <a:spcPts val="2000"/>
        </a:spcBef>
        <a:spcAft>
          <a:spcPts val="0"/>
        </a:spcAft>
        <a:buClrTx/>
        <a:buSzPct val="90000"/>
        <a:buFontTx/>
        <a:buBlip>
          <a:blip r:embed="rId19"/>
        </a:buBlip>
        <a:tabLst/>
        <a:defRPr sz="2400" b="0" i="0" u="none" strike="noStrike" cap="none" spc="0" baseline="0">
          <a:solidFill>
            <a:srgbClr val="000000"/>
          </a:solidFill>
          <a:uFillTx/>
          <a:latin typeface="Goudy Old Style"/>
          <a:ea typeface="Goudy Old Style"/>
          <a:cs typeface="Goudy Old Style"/>
          <a:sym typeface="Goudy Old Style"/>
        </a:defRPr>
      </a:lvl2pPr>
      <a:lvl3pPr marL="1323975" marR="0" indent="-409575" algn="l" defTabSz="914400" rtl="0" latinLnBrk="0">
        <a:lnSpc>
          <a:spcPct val="100000"/>
        </a:lnSpc>
        <a:spcBef>
          <a:spcPts val="2000"/>
        </a:spcBef>
        <a:spcAft>
          <a:spcPts val="0"/>
        </a:spcAft>
        <a:buClrTx/>
        <a:buSzPct val="90000"/>
        <a:buFontTx/>
        <a:buBlip>
          <a:blip r:embed="rId18"/>
        </a:buBlip>
        <a:tabLst/>
        <a:defRPr sz="2400" b="0" i="0" u="none" strike="noStrike" cap="none" spc="0" baseline="0">
          <a:solidFill>
            <a:srgbClr val="000000"/>
          </a:solidFill>
          <a:uFillTx/>
          <a:latin typeface="Goudy Old Style"/>
          <a:ea typeface="Goudy Old Style"/>
          <a:cs typeface="Goudy Old Style"/>
          <a:sym typeface="Goudy Old Style"/>
        </a:defRPr>
      </a:lvl3pPr>
      <a:lvl4pPr marL="1710794" marR="0" indent="-455082" algn="l" defTabSz="914400" rtl="0" latinLnBrk="0">
        <a:lnSpc>
          <a:spcPct val="100000"/>
        </a:lnSpc>
        <a:spcBef>
          <a:spcPts val="2000"/>
        </a:spcBef>
        <a:spcAft>
          <a:spcPts val="0"/>
        </a:spcAft>
        <a:buClrTx/>
        <a:buSzPct val="90000"/>
        <a:buFontTx/>
        <a:buBlip>
          <a:blip r:embed="rId18"/>
        </a:buBlip>
        <a:tabLst/>
        <a:defRPr sz="2400" b="0" i="0" u="none" strike="noStrike" cap="none" spc="0" baseline="0">
          <a:solidFill>
            <a:srgbClr val="000000"/>
          </a:solidFill>
          <a:uFillTx/>
          <a:latin typeface="Goudy Old Style"/>
          <a:ea typeface="Goudy Old Style"/>
          <a:cs typeface="Goudy Old Style"/>
          <a:sym typeface="Goudy Old Style"/>
        </a:defRPr>
      </a:lvl4pPr>
      <a:lvl5pPr marL="2052108" marR="0" indent="-455082" algn="l" defTabSz="914400" rtl="0" latinLnBrk="0">
        <a:lnSpc>
          <a:spcPct val="100000"/>
        </a:lnSpc>
        <a:spcBef>
          <a:spcPts val="2000"/>
        </a:spcBef>
        <a:spcAft>
          <a:spcPts val="0"/>
        </a:spcAft>
        <a:buClrTx/>
        <a:buSzPct val="90000"/>
        <a:buFontTx/>
        <a:buBlip>
          <a:blip r:embed="rId18"/>
        </a:buBlip>
        <a:tabLst/>
        <a:defRPr sz="2400" b="0" i="0" u="none" strike="noStrike" cap="none" spc="0" baseline="0">
          <a:solidFill>
            <a:srgbClr val="000000"/>
          </a:solidFill>
          <a:uFillTx/>
          <a:latin typeface="Goudy Old Style"/>
          <a:ea typeface="Goudy Old Style"/>
          <a:cs typeface="Goudy Old Style"/>
          <a:sym typeface="Goudy Old Style"/>
        </a:defRPr>
      </a:lvl5pPr>
      <a:lvl6pPr marL="0" marR="0" indent="2054225" algn="l" defTabSz="914400" rtl="0" latinLnBrk="0">
        <a:lnSpc>
          <a:spcPct val="100000"/>
        </a:lnSpc>
        <a:spcBef>
          <a:spcPts val="2000"/>
        </a:spcBef>
        <a:spcAft>
          <a:spcPts val="0"/>
        </a:spcAft>
        <a:buClrTx/>
        <a:buSzTx/>
        <a:buFontTx/>
        <a:buNone/>
        <a:tabLst/>
        <a:defRPr sz="2400" b="0" i="0" u="none" strike="noStrike" cap="none" spc="0" baseline="0">
          <a:solidFill>
            <a:srgbClr val="000000"/>
          </a:solidFill>
          <a:uFillTx/>
          <a:latin typeface="Goudy Old Style"/>
          <a:ea typeface="Goudy Old Style"/>
          <a:cs typeface="Goudy Old Style"/>
          <a:sym typeface="Goudy Old Style"/>
        </a:defRPr>
      </a:lvl6pPr>
      <a:lvl7pPr marL="0" marR="0" indent="2511425" algn="l" defTabSz="914400" rtl="0" latinLnBrk="0">
        <a:lnSpc>
          <a:spcPct val="100000"/>
        </a:lnSpc>
        <a:spcBef>
          <a:spcPts val="2000"/>
        </a:spcBef>
        <a:spcAft>
          <a:spcPts val="0"/>
        </a:spcAft>
        <a:buClrTx/>
        <a:buSzTx/>
        <a:buFontTx/>
        <a:buNone/>
        <a:tabLst/>
        <a:defRPr sz="2400" b="0" i="0" u="none" strike="noStrike" cap="none" spc="0" baseline="0">
          <a:solidFill>
            <a:srgbClr val="000000"/>
          </a:solidFill>
          <a:uFillTx/>
          <a:latin typeface="Goudy Old Style"/>
          <a:ea typeface="Goudy Old Style"/>
          <a:cs typeface="Goudy Old Style"/>
          <a:sym typeface="Goudy Old Style"/>
        </a:defRPr>
      </a:lvl7pPr>
      <a:lvl8pPr marL="0" marR="0" indent="2968625" algn="l" defTabSz="914400" rtl="0" latinLnBrk="0">
        <a:lnSpc>
          <a:spcPct val="100000"/>
        </a:lnSpc>
        <a:spcBef>
          <a:spcPts val="2000"/>
        </a:spcBef>
        <a:spcAft>
          <a:spcPts val="0"/>
        </a:spcAft>
        <a:buClrTx/>
        <a:buSzTx/>
        <a:buFontTx/>
        <a:buNone/>
        <a:tabLst/>
        <a:defRPr sz="2400" b="0" i="0" u="none" strike="noStrike" cap="none" spc="0" baseline="0">
          <a:solidFill>
            <a:srgbClr val="000000"/>
          </a:solidFill>
          <a:uFillTx/>
          <a:latin typeface="Goudy Old Style"/>
          <a:ea typeface="Goudy Old Style"/>
          <a:cs typeface="Goudy Old Style"/>
          <a:sym typeface="Goudy Old Style"/>
        </a:defRPr>
      </a:lvl8pPr>
      <a:lvl9pPr marL="0" marR="0" indent="3425825" algn="l" defTabSz="914400" rtl="0" latinLnBrk="0">
        <a:lnSpc>
          <a:spcPct val="100000"/>
        </a:lnSpc>
        <a:spcBef>
          <a:spcPts val="2000"/>
        </a:spcBef>
        <a:spcAft>
          <a:spcPts val="0"/>
        </a:spcAft>
        <a:buClrTx/>
        <a:buSzTx/>
        <a:buFontTx/>
        <a:buNone/>
        <a:tabLst/>
        <a:defRPr sz="2400" b="0" i="0" u="none" strike="noStrike" cap="none" spc="0" baseline="0">
          <a:solidFill>
            <a:srgbClr val="000000"/>
          </a:solidFill>
          <a:uFillTx/>
          <a:latin typeface="Goudy Old Style"/>
          <a:ea typeface="Goudy Old Style"/>
          <a:cs typeface="Goudy Old Style"/>
          <a:sym typeface="Goudy Old Style"/>
        </a:defRPr>
      </a:lvl9pPr>
    </p:bodyStyle>
    <p:otherStyle>
      <a:lvl1pPr marL="0" marR="0" indent="0" algn="r" defTabSz="914400" rtl="0" latinLnBrk="0">
        <a:lnSpc>
          <a:spcPct val="100000"/>
        </a:lnSpc>
        <a:spcBef>
          <a:spcPts val="0"/>
        </a:spcBef>
        <a:spcAft>
          <a:spcPts val="0"/>
        </a:spcAft>
        <a:buClrTx/>
        <a:buSzTx/>
        <a:buFontTx/>
        <a:buNone/>
        <a:tabLst/>
        <a:defRPr sz="8200" b="0" i="0" u="none" strike="noStrike" cap="none" spc="0" baseline="0">
          <a:solidFill>
            <a:schemeClr val="tx1"/>
          </a:solidFill>
          <a:uFillTx/>
          <a:latin typeface="+mn-lt"/>
          <a:ea typeface="+mn-ea"/>
          <a:cs typeface="+mn-cs"/>
          <a:sym typeface="Impact"/>
        </a:defRPr>
      </a:lvl1pPr>
      <a:lvl2pPr marL="0" marR="0" indent="0" algn="r" defTabSz="914400" rtl="0" latinLnBrk="0">
        <a:lnSpc>
          <a:spcPct val="100000"/>
        </a:lnSpc>
        <a:spcBef>
          <a:spcPts val="0"/>
        </a:spcBef>
        <a:spcAft>
          <a:spcPts val="0"/>
        </a:spcAft>
        <a:buClrTx/>
        <a:buSzTx/>
        <a:buFontTx/>
        <a:buNone/>
        <a:tabLst/>
        <a:defRPr sz="8200" b="0" i="0" u="none" strike="noStrike" cap="none" spc="0" baseline="0">
          <a:solidFill>
            <a:schemeClr val="tx1"/>
          </a:solidFill>
          <a:uFillTx/>
          <a:latin typeface="+mn-lt"/>
          <a:ea typeface="+mn-ea"/>
          <a:cs typeface="+mn-cs"/>
          <a:sym typeface="Impact"/>
        </a:defRPr>
      </a:lvl2pPr>
      <a:lvl3pPr marL="0" marR="0" indent="0" algn="r" defTabSz="914400" rtl="0" latinLnBrk="0">
        <a:lnSpc>
          <a:spcPct val="100000"/>
        </a:lnSpc>
        <a:spcBef>
          <a:spcPts val="0"/>
        </a:spcBef>
        <a:spcAft>
          <a:spcPts val="0"/>
        </a:spcAft>
        <a:buClrTx/>
        <a:buSzTx/>
        <a:buFontTx/>
        <a:buNone/>
        <a:tabLst/>
        <a:defRPr sz="8200" b="0" i="0" u="none" strike="noStrike" cap="none" spc="0" baseline="0">
          <a:solidFill>
            <a:schemeClr val="tx1"/>
          </a:solidFill>
          <a:uFillTx/>
          <a:latin typeface="+mn-lt"/>
          <a:ea typeface="+mn-ea"/>
          <a:cs typeface="+mn-cs"/>
          <a:sym typeface="Impact"/>
        </a:defRPr>
      </a:lvl3pPr>
      <a:lvl4pPr marL="0" marR="0" indent="0" algn="r" defTabSz="914400" rtl="0" latinLnBrk="0">
        <a:lnSpc>
          <a:spcPct val="100000"/>
        </a:lnSpc>
        <a:spcBef>
          <a:spcPts val="0"/>
        </a:spcBef>
        <a:spcAft>
          <a:spcPts val="0"/>
        </a:spcAft>
        <a:buClrTx/>
        <a:buSzTx/>
        <a:buFontTx/>
        <a:buNone/>
        <a:tabLst/>
        <a:defRPr sz="8200" b="0" i="0" u="none" strike="noStrike" cap="none" spc="0" baseline="0">
          <a:solidFill>
            <a:schemeClr val="tx1"/>
          </a:solidFill>
          <a:uFillTx/>
          <a:latin typeface="+mn-lt"/>
          <a:ea typeface="+mn-ea"/>
          <a:cs typeface="+mn-cs"/>
          <a:sym typeface="Impact"/>
        </a:defRPr>
      </a:lvl4pPr>
      <a:lvl5pPr marL="0" marR="0" indent="0" algn="r" defTabSz="914400" rtl="0" latinLnBrk="0">
        <a:lnSpc>
          <a:spcPct val="100000"/>
        </a:lnSpc>
        <a:spcBef>
          <a:spcPts val="0"/>
        </a:spcBef>
        <a:spcAft>
          <a:spcPts val="0"/>
        </a:spcAft>
        <a:buClrTx/>
        <a:buSzTx/>
        <a:buFontTx/>
        <a:buNone/>
        <a:tabLst/>
        <a:defRPr sz="8200" b="0" i="0" u="none" strike="noStrike" cap="none" spc="0" baseline="0">
          <a:solidFill>
            <a:schemeClr val="tx1"/>
          </a:solidFill>
          <a:uFillTx/>
          <a:latin typeface="+mn-lt"/>
          <a:ea typeface="+mn-ea"/>
          <a:cs typeface="+mn-cs"/>
          <a:sym typeface="Impact"/>
        </a:defRPr>
      </a:lvl5pPr>
      <a:lvl6pPr marL="0" marR="0" indent="0" algn="r" defTabSz="914400" rtl="0" latinLnBrk="0">
        <a:lnSpc>
          <a:spcPct val="100000"/>
        </a:lnSpc>
        <a:spcBef>
          <a:spcPts val="0"/>
        </a:spcBef>
        <a:spcAft>
          <a:spcPts val="0"/>
        </a:spcAft>
        <a:buClrTx/>
        <a:buSzTx/>
        <a:buFontTx/>
        <a:buNone/>
        <a:tabLst/>
        <a:defRPr sz="8200" b="0" i="0" u="none" strike="noStrike" cap="none" spc="0" baseline="0">
          <a:solidFill>
            <a:schemeClr val="tx1"/>
          </a:solidFill>
          <a:uFillTx/>
          <a:latin typeface="+mn-lt"/>
          <a:ea typeface="+mn-ea"/>
          <a:cs typeface="+mn-cs"/>
          <a:sym typeface="Impact"/>
        </a:defRPr>
      </a:lvl6pPr>
      <a:lvl7pPr marL="0" marR="0" indent="0" algn="r" defTabSz="914400" rtl="0" latinLnBrk="0">
        <a:lnSpc>
          <a:spcPct val="100000"/>
        </a:lnSpc>
        <a:spcBef>
          <a:spcPts val="0"/>
        </a:spcBef>
        <a:spcAft>
          <a:spcPts val="0"/>
        </a:spcAft>
        <a:buClrTx/>
        <a:buSzTx/>
        <a:buFontTx/>
        <a:buNone/>
        <a:tabLst/>
        <a:defRPr sz="8200" b="0" i="0" u="none" strike="noStrike" cap="none" spc="0" baseline="0">
          <a:solidFill>
            <a:schemeClr val="tx1"/>
          </a:solidFill>
          <a:uFillTx/>
          <a:latin typeface="+mn-lt"/>
          <a:ea typeface="+mn-ea"/>
          <a:cs typeface="+mn-cs"/>
          <a:sym typeface="Impact"/>
        </a:defRPr>
      </a:lvl7pPr>
      <a:lvl8pPr marL="0" marR="0" indent="0" algn="r" defTabSz="914400" rtl="0" latinLnBrk="0">
        <a:lnSpc>
          <a:spcPct val="100000"/>
        </a:lnSpc>
        <a:spcBef>
          <a:spcPts val="0"/>
        </a:spcBef>
        <a:spcAft>
          <a:spcPts val="0"/>
        </a:spcAft>
        <a:buClrTx/>
        <a:buSzTx/>
        <a:buFontTx/>
        <a:buNone/>
        <a:tabLst/>
        <a:defRPr sz="8200" b="0" i="0" u="none" strike="noStrike" cap="none" spc="0" baseline="0">
          <a:solidFill>
            <a:schemeClr val="tx1"/>
          </a:solidFill>
          <a:uFillTx/>
          <a:latin typeface="+mn-lt"/>
          <a:ea typeface="+mn-ea"/>
          <a:cs typeface="+mn-cs"/>
          <a:sym typeface="Impact"/>
        </a:defRPr>
      </a:lvl8pPr>
      <a:lvl9pPr marL="0" marR="0" indent="0" algn="r" defTabSz="914400" rtl="0" latinLnBrk="0">
        <a:lnSpc>
          <a:spcPct val="100000"/>
        </a:lnSpc>
        <a:spcBef>
          <a:spcPts val="0"/>
        </a:spcBef>
        <a:spcAft>
          <a:spcPts val="0"/>
        </a:spcAft>
        <a:buClrTx/>
        <a:buSzTx/>
        <a:buFontTx/>
        <a:buNone/>
        <a:tabLst/>
        <a:defRPr sz="8200" b="0" i="0" u="none" strike="noStrike" cap="none" spc="0" baseline="0">
          <a:solidFill>
            <a:schemeClr val="tx1"/>
          </a:solidFill>
          <a:uFillTx/>
          <a:latin typeface="+mn-lt"/>
          <a:ea typeface="+mn-ea"/>
          <a:cs typeface="+mn-cs"/>
          <a:sym typeface="Impac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3.xml"/><Relationship Id="rId1" Type="http://schemas.openxmlformats.org/officeDocument/2006/relationships/slideLayout" Target="../slideLayouts/slideLayout14.xml"/><Relationship Id="rId5" Type="http://schemas.openxmlformats.org/officeDocument/2006/relationships/image" Target="../media/image55.png"/><Relationship Id="rId4" Type="http://schemas.openxmlformats.org/officeDocument/2006/relationships/image" Target="../media/image54.jpeg"/></Relationships>
</file>

<file path=ppt/slides/_rels/slide5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7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5.xml"/><Relationship Id="rId4" Type="http://schemas.openxmlformats.org/officeDocument/2006/relationships/image" Target="../media/image61.png"/></Relationships>
</file>

<file path=ppt/slides/_rels/slide7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7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67.jpeg"/><Relationship Id="rId4" Type="http://schemas.openxmlformats.org/officeDocument/2006/relationships/hyperlink" Target="http://www.thanasis.com/medus3j.jpg"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7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9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No-Scalpel Vasectomy “The ABCs of Vasectomy”"/>
          <p:cNvSpPr txBox="1">
            <a:spLocks noGrp="1"/>
          </p:cNvSpPr>
          <p:nvPr>
            <p:ph type="title" idx="4294967295"/>
          </p:nvPr>
        </p:nvSpPr>
        <p:spPr>
          <a:xfrm>
            <a:off x="685800" y="533398"/>
            <a:ext cx="7772400" cy="1143004"/>
          </a:xfrm>
          <a:prstGeom prst="rect">
            <a:avLst/>
          </a:prstGeom>
        </p:spPr>
        <p:txBody>
          <a:bodyPr lIns="0" tIns="0" rIns="0" bIns="0" anchor="b">
            <a:normAutofit/>
          </a:bodyPr>
          <a:lstStyle/>
          <a:p>
            <a:pPr defTabSz="777240">
              <a:lnSpc>
                <a:spcPts val="4200"/>
              </a:lnSpc>
              <a:defRPr sz="5100"/>
            </a:pPr>
            <a:r>
              <a:t>No-Scalpel Vasectomy</a:t>
            </a:r>
            <a:br/>
            <a:r>
              <a:t>“</a:t>
            </a:r>
            <a:r>
              <a:rPr sz="4000"/>
              <a:t>The ABCs of Vasectomy”</a:t>
            </a:r>
          </a:p>
        </p:txBody>
      </p:sp>
      <p:sp>
        <p:nvSpPr>
          <p:cNvPr id="152" name="Lusaka, Zambia…"/>
          <p:cNvSpPr txBox="1">
            <a:spLocks noGrp="1"/>
          </p:cNvSpPr>
          <p:nvPr>
            <p:ph type="body" sz="quarter" idx="4294967295"/>
          </p:nvPr>
        </p:nvSpPr>
        <p:spPr>
          <a:xfrm>
            <a:off x="4038600" y="2971800"/>
            <a:ext cx="4724400" cy="1752600"/>
          </a:xfrm>
          <a:prstGeom prst="rect">
            <a:avLst/>
          </a:prstGeom>
        </p:spPr>
        <p:txBody>
          <a:bodyPr lIns="0" tIns="0" rIns="0" bIns="0">
            <a:normAutofit/>
          </a:bodyPr>
          <a:lstStyle/>
          <a:p>
            <a:pPr marL="0" indent="0" defTabSz="786383">
              <a:lnSpc>
                <a:spcPts val="2200"/>
              </a:lnSpc>
              <a:spcBef>
                <a:spcPts val="0"/>
              </a:spcBef>
              <a:buSzTx/>
              <a:buNone/>
              <a:defRPr sz="2900"/>
            </a:pPr>
            <a:r>
              <a:t>Lusaka, Zambia</a:t>
            </a:r>
          </a:p>
          <a:p>
            <a:pPr marL="0" indent="0" defTabSz="786383">
              <a:lnSpc>
                <a:spcPts val="2200"/>
              </a:lnSpc>
              <a:spcBef>
                <a:spcPts val="0"/>
              </a:spcBef>
              <a:buSzTx/>
              <a:buNone/>
              <a:defRPr sz="2900"/>
            </a:pPr>
            <a:r>
              <a:t>2023</a:t>
            </a:r>
          </a:p>
          <a:p>
            <a:pPr marL="0" indent="0" defTabSz="786383">
              <a:lnSpc>
                <a:spcPts val="2200"/>
              </a:lnSpc>
              <a:spcBef>
                <a:spcPts val="0"/>
              </a:spcBef>
              <a:buSzTx/>
              <a:buNone/>
              <a:defRPr sz="2900"/>
            </a:pPr>
            <a:endParaRPr/>
          </a:p>
          <a:p>
            <a:pPr marL="0" indent="0" defTabSz="786383">
              <a:lnSpc>
                <a:spcPts val="2200"/>
              </a:lnSpc>
              <a:spcBef>
                <a:spcPts val="0"/>
              </a:spcBef>
              <a:buSzTx/>
              <a:buNone/>
              <a:defRPr sz="2900"/>
            </a:pPr>
            <a:r>
              <a:t>Michel Labrecque MD PhD</a:t>
            </a:r>
          </a:p>
          <a:p>
            <a:pPr marL="0" indent="0" defTabSz="786383">
              <a:lnSpc>
                <a:spcPts val="2200"/>
              </a:lnSpc>
              <a:spcBef>
                <a:spcPts val="0"/>
              </a:spcBef>
              <a:buSzTx/>
              <a:buNone/>
              <a:defRPr sz="2900"/>
            </a:pPr>
            <a:r>
              <a:t>John Curington MD</a:t>
            </a:r>
          </a:p>
        </p:txBody>
      </p:sp>
      <p:pic>
        <p:nvPicPr>
          <p:cNvPr id="153" name="image.png" descr="image.png"/>
          <p:cNvPicPr>
            <a:picLocks noChangeAspect="1"/>
          </p:cNvPicPr>
          <p:nvPr/>
        </p:nvPicPr>
        <p:blipFill>
          <a:blip r:embed="rId2">
            <a:extLst/>
          </a:blip>
          <a:stretch>
            <a:fillRect/>
          </a:stretch>
        </p:blipFill>
        <p:spPr>
          <a:xfrm>
            <a:off x="0" y="2286000"/>
            <a:ext cx="3289300" cy="3352800"/>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Use of Vasectomy Worldwide"/>
          <p:cNvSpPr txBox="1">
            <a:spLocks noGrp="1"/>
          </p:cNvSpPr>
          <p:nvPr>
            <p:ph type="title" idx="4294967295"/>
          </p:nvPr>
        </p:nvSpPr>
        <p:spPr>
          <a:xfrm>
            <a:off x="304800" y="380998"/>
            <a:ext cx="8458200" cy="1143004"/>
          </a:xfrm>
          <a:prstGeom prst="rect">
            <a:avLst/>
          </a:prstGeom>
        </p:spPr>
        <p:txBody>
          <a:bodyPr lIns="46037" tIns="46037" rIns="46037" bIns="46037">
            <a:normAutofit/>
          </a:bodyPr>
          <a:lstStyle>
            <a:lvl1pPr>
              <a:defRPr sz="4000"/>
            </a:lvl1pPr>
          </a:lstStyle>
          <a:p>
            <a:r>
              <a:rPr dirty="0"/>
              <a:t>Use of Vasectomy Worldwide</a:t>
            </a:r>
          </a:p>
        </p:txBody>
      </p:sp>
      <p:pic>
        <p:nvPicPr>
          <p:cNvPr id="182" name="image.png" descr="image.png"/>
          <p:cNvPicPr>
            <a:picLocks noChangeAspect="1"/>
          </p:cNvPicPr>
          <p:nvPr/>
        </p:nvPicPr>
        <p:blipFill>
          <a:blip r:embed="rId3">
            <a:extLst/>
          </a:blip>
          <a:stretch>
            <a:fillRect/>
          </a:stretch>
        </p:blipFill>
        <p:spPr>
          <a:xfrm>
            <a:off x="682625" y="1444625"/>
            <a:ext cx="7851775" cy="3816350"/>
          </a:xfrm>
          <a:prstGeom prst="rect">
            <a:avLst/>
          </a:prstGeom>
          <a:ln w="12700">
            <a:miter lim="400000"/>
          </a:ln>
        </p:spPr>
      </p:pic>
      <p:sp>
        <p:nvSpPr>
          <p:cNvPr id="183" name="Text"/>
          <p:cNvSpPr txBox="1"/>
          <p:nvPr/>
        </p:nvSpPr>
        <p:spPr>
          <a:xfrm>
            <a:off x="1508125" y="1992312"/>
            <a:ext cx="148588" cy="2870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400">
                <a:latin typeface="Times New Roman"/>
                <a:ea typeface="Times New Roman"/>
                <a:cs typeface="Times New Roman"/>
                <a:sym typeface="Times New Roman"/>
              </a:defRPr>
            </a:lvl1pPr>
          </a:lstStyle>
          <a:p>
            <a:r>
              <a:t> </a:t>
            </a:r>
          </a:p>
        </p:txBody>
      </p:sp>
      <p:sp>
        <p:nvSpPr>
          <p:cNvPr id="184" name="EngenderHealth, WHO 2003"/>
          <p:cNvSpPr txBox="1"/>
          <p:nvPr/>
        </p:nvSpPr>
        <p:spPr>
          <a:xfrm>
            <a:off x="6248400" y="6324601"/>
            <a:ext cx="2214211" cy="3200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a:defRPr sz="1400">
                <a:latin typeface="Times New Roman"/>
                <a:ea typeface="Times New Roman"/>
                <a:cs typeface="Times New Roman"/>
                <a:sym typeface="Times New Roman"/>
              </a:defRPr>
            </a:pPr>
            <a:r>
              <a:t> </a:t>
            </a:r>
            <a:r>
              <a:rPr u="sng">
                <a:latin typeface="Goudy Old Style"/>
                <a:ea typeface="Goudy Old Style"/>
                <a:cs typeface="Goudy Old Style"/>
                <a:sym typeface="Goudy Old Style"/>
              </a:rPr>
              <a:t>EngenderHealth, WHO 2003</a:t>
            </a:r>
          </a:p>
        </p:txBody>
      </p:sp>
      <p:sp>
        <p:nvSpPr>
          <p:cNvPr id="185" name="Vasectomy &gt; Tubal Ligation…"/>
          <p:cNvSpPr txBox="1"/>
          <p:nvPr/>
        </p:nvSpPr>
        <p:spPr>
          <a:xfrm>
            <a:off x="96982" y="5126183"/>
            <a:ext cx="9047018" cy="8309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buSzPct val="100000"/>
              <a:buFont typeface="Arial"/>
              <a:buChar char="•"/>
              <a:defRPr sz="1800">
                <a:latin typeface="Goudy Old Style"/>
                <a:ea typeface="Goudy Old Style"/>
                <a:cs typeface="Goudy Old Style"/>
                <a:sym typeface="Goudy Old Style"/>
              </a:defRPr>
            </a:lvl1pPr>
            <a:lvl2pPr marL="457200">
              <a:buSzPct val="100000"/>
              <a:buFont typeface="Arial"/>
              <a:buChar char="•"/>
              <a:defRPr sz="1800">
                <a:latin typeface="Goudy Old Style"/>
                <a:ea typeface="Goudy Old Style"/>
                <a:cs typeface="Goudy Old Style"/>
                <a:sym typeface="Goudy Old Style"/>
              </a:defRPr>
            </a:lvl2pPr>
          </a:lstStyle>
          <a:p>
            <a:r>
              <a:rPr sz="2400" dirty="0"/>
              <a:t>Vasectomy &gt; Tubal Ligation</a:t>
            </a:r>
          </a:p>
          <a:p>
            <a:pPr lvl="1"/>
            <a:r>
              <a:rPr lang="fr-CA" sz="2400" dirty="0" smtClean="0"/>
              <a:t> </a:t>
            </a:r>
            <a:r>
              <a:rPr sz="2400" dirty="0" smtClean="0"/>
              <a:t>New </a:t>
            </a:r>
            <a:r>
              <a:rPr sz="2400" dirty="0"/>
              <a:t>Zealand, </a:t>
            </a:r>
            <a:r>
              <a:rPr lang="fr-CA" sz="2400" dirty="0" smtClean="0"/>
              <a:t>Canada, </a:t>
            </a:r>
            <a:r>
              <a:rPr sz="2400" dirty="0" smtClean="0"/>
              <a:t>UK</a:t>
            </a:r>
            <a:r>
              <a:rPr sz="2400" dirty="0"/>
              <a:t>, Bhutan, Denmark, Netherlands</a:t>
            </a:r>
          </a:p>
        </p:txBody>
      </p:sp>
    </p:spTree>
  </p:cSld>
  <p:clrMapOvr>
    <a:masterClrMapping/>
  </p:clrMapOvr>
  <p:transition spd="med"/>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 name="Normal abdomen bruise"/>
          <p:cNvSpPr txBox="1">
            <a:spLocks noGrp="1"/>
          </p:cNvSpPr>
          <p:nvPr>
            <p:ph type="title" idx="4294967295"/>
          </p:nvPr>
        </p:nvSpPr>
        <p:spPr>
          <a:xfrm>
            <a:off x="914399" y="503237"/>
            <a:ext cx="7313615" cy="868363"/>
          </a:xfrm>
          <a:prstGeom prst="rect">
            <a:avLst/>
          </a:prstGeom>
        </p:spPr>
        <p:txBody>
          <a:bodyPr>
            <a:normAutofit/>
          </a:bodyPr>
          <a:lstStyle/>
          <a:p>
            <a:r>
              <a:t>Normal abdomen bruise</a:t>
            </a:r>
          </a:p>
        </p:txBody>
      </p:sp>
      <p:pic>
        <p:nvPicPr>
          <p:cNvPr id="483" name="C:\Documents and Settings\Owner\My Documents\My Pictures\vasectomy photos\post-vasectomy photos from John\normal lower abdominal bruise 6 days after vasectomy.JPG" descr="C:\Documents and Settings\Owner\My Documents\My Pictures\vasectomy photos\post-vasectomy photos from John\normal lower abdominal bruise 6 days after vasectomy.JPG"/>
          <p:cNvPicPr>
            <a:picLocks noChangeAspect="1"/>
          </p:cNvPicPr>
          <p:nvPr/>
        </p:nvPicPr>
        <p:blipFill>
          <a:blip r:embed="rId2">
            <a:extLst/>
          </a:blip>
          <a:stretch>
            <a:fillRect/>
          </a:stretch>
        </p:blipFill>
        <p:spPr>
          <a:xfrm>
            <a:off x="1371600" y="1809750"/>
            <a:ext cx="6324600" cy="4743450"/>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 name="Normal thigh bruise"/>
          <p:cNvSpPr txBox="1">
            <a:spLocks noGrp="1"/>
          </p:cNvSpPr>
          <p:nvPr>
            <p:ph type="title" idx="4294967295"/>
          </p:nvPr>
        </p:nvSpPr>
        <p:spPr>
          <a:xfrm>
            <a:off x="914399" y="503237"/>
            <a:ext cx="7313615" cy="868363"/>
          </a:xfrm>
          <a:prstGeom prst="rect">
            <a:avLst/>
          </a:prstGeom>
        </p:spPr>
        <p:txBody>
          <a:bodyPr>
            <a:normAutofit/>
          </a:bodyPr>
          <a:lstStyle/>
          <a:p>
            <a:r>
              <a:t>Normal thigh bruise</a:t>
            </a:r>
          </a:p>
        </p:txBody>
      </p:sp>
      <p:pic>
        <p:nvPicPr>
          <p:cNvPr id="486" name="C:\Documents and Settings\Owner\My Documents\My Pictures\vasectomy photos\post-vasectomy photos from John\normal thigh bruise 6 days post vas.JPG" descr="C:\Documents and Settings\Owner\My Documents\My Pictures\vasectomy photos\post-vasectomy photos from John\normal thigh bruise 6 days post vas.JPG"/>
          <p:cNvPicPr>
            <a:picLocks noChangeAspect="1"/>
          </p:cNvPicPr>
          <p:nvPr/>
        </p:nvPicPr>
        <p:blipFill>
          <a:blip r:embed="rId2">
            <a:extLst/>
          </a:blip>
          <a:stretch>
            <a:fillRect/>
          </a:stretch>
        </p:blipFill>
        <p:spPr>
          <a:xfrm>
            <a:off x="1295400" y="2057400"/>
            <a:ext cx="6096000" cy="4572000"/>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 name="Bruising"/>
          <p:cNvSpPr txBox="1">
            <a:spLocks noGrp="1"/>
          </p:cNvSpPr>
          <p:nvPr>
            <p:ph type="title" idx="4294967295"/>
          </p:nvPr>
        </p:nvSpPr>
        <p:spPr>
          <a:xfrm>
            <a:off x="914399" y="503237"/>
            <a:ext cx="7313615" cy="868363"/>
          </a:xfrm>
          <a:prstGeom prst="rect">
            <a:avLst/>
          </a:prstGeom>
        </p:spPr>
        <p:txBody>
          <a:bodyPr>
            <a:normAutofit/>
          </a:bodyPr>
          <a:lstStyle/>
          <a:p>
            <a:r>
              <a:t>Bruising </a:t>
            </a:r>
          </a:p>
        </p:txBody>
      </p:sp>
      <p:sp>
        <p:nvSpPr>
          <p:cNvPr id="489" name="Usually responds to…"/>
          <p:cNvSpPr txBox="1">
            <a:spLocks noGrp="1"/>
          </p:cNvSpPr>
          <p:nvPr>
            <p:ph type="body" idx="4294967295"/>
          </p:nvPr>
        </p:nvSpPr>
        <p:spPr>
          <a:xfrm>
            <a:off x="914399" y="1735136"/>
            <a:ext cx="7313615" cy="4056064"/>
          </a:xfrm>
          <a:prstGeom prst="rect">
            <a:avLst/>
          </a:prstGeom>
        </p:spPr>
        <p:txBody>
          <a:bodyPr>
            <a:normAutofit/>
          </a:bodyPr>
          <a:lstStyle/>
          <a:p>
            <a:pPr>
              <a:buBlip>
                <a:blip r:embed="rId2"/>
              </a:buBlip>
              <a:defRPr sz="3200"/>
            </a:pPr>
            <a:r>
              <a:t>Usually responds to </a:t>
            </a:r>
          </a:p>
          <a:p>
            <a:pPr marL="914400" lvl="1" indent="-457200">
              <a:spcBef>
                <a:spcPts val="600"/>
              </a:spcBef>
              <a:buBlip>
                <a:blip r:embed="rId3"/>
              </a:buBlip>
              <a:defRPr sz="2800"/>
            </a:pPr>
            <a:r>
              <a:t>compression with jockstrap</a:t>
            </a:r>
          </a:p>
          <a:p>
            <a:pPr marL="914400" lvl="1" indent="-457200">
              <a:spcBef>
                <a:spcPts val="600"/>
              </a:spcBef>
              <a:buBlip>
                <a:blip r:embed="rId3"/>
              </a:buBlip>
              <a:defRPr sz="2800"/>
            </a:pPr>
            <a:r>
              <a:t>rest</a:t>
            </a:r>
          </a:p>
          <a:p>
            <a:pPr marL="914400" lvl="1" indent="-457200">
              <a:spcBef>
                <a:spcPts val="600"/>
              </a:spcBef>
              <a:buBlip>
                <a:blip r:embed="rId3"/>
              </a:buBlip>
              <a:defRPr sz="2800"/>
            </a:pPr>
            <a:r>
              <a:t>patience (will take time to resolve)</a:t>
            </a:r>
          </a:p>
          <a:p>
            <a:pPr marL="914400" lvl="1" indent="-457200">
              <a:spcBef>
                <a:spcPts val="600"/>
              </a:spcBef>
              <a:buBlip>
                <a:blip r:embed="rId3"/>
              </a:buBlip>
              <a:defRPr sz="2800"/>
            </a:pPr>
            <a:endParaRPr/>
          </a:p>
          <a:p>
            <a:pPr>
              <a:buBlip>
                <a:blip r:embed="rId2"/>
              </a:buBlip>
              <a:defRPr sz="3200"/>
            </a:pPr>
            <a:r>
              <a:t>Invite in for exam if worsening</a:t>
            </a:r>
          </a:p>
        </p:txBody>
      </p:sp>
    </p:spTree>
  </p:cSld>
  <p:clrMapOvr>
    <a:masterClrMapping/>
  </p:clrMapOvr>
  <p:transition spd="med"/>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 name="Tenderness in Clinic"/>
          <p:cNvSpPr txBox="1">
            <a:spLocks noGrp="1"/>
          </p:cNvSpPr>
          <p:nvPr>
            <p:ph type="title" idx="4294967295"/>
          </p:nvPr>
        </p:nvSpPr>
        <p:spPr>
          <a:xfrm>
            <a:off x="914399" y="503237"/>
            <a:ext cx="7313615" cy="868363"/>
          </a:xfrm>
          <a:prstGeom prst="rect">
            <a:avLst/>
          </a:prstGeom>
        </p:spPr>
        <p:txBody>
          <a:bodyPr>
            <a:normAutofit/>
          </a:bodyPr>
          <a:lstStyle/>
          <a:p>
            <a:r>
              <a:t>Tenderness in Clinic</a:t>
            </a:r>
          </a:p>
        </p:txBody>
      </p:sp>
      <p:sp>
        <p:nvSpPr>
          <p:cNvPr id="492" name="Take good history (OLDECART)…"/>
          <p:cNvSpPr txBox="1">
            <a:spLocks noGrp="1"/>
          </p:cNvSpPr>
          <p:nvPr>
            <p:ph type="body" idx="4294967295"/>
          </p:nvPr>
        </p:nvSpPr>
        <p:spPr>
          <a:xfrm>
            <a:off x="914399" y="1735136"/>
            <a:ext cx="7313615" cy="4056064"/>
          </a:xfrm>
          <a:prstGeom prst="rect">
            <a:avLst/>
          </a:prstGeom>
        </p:spPr>
        <p:txBody>
          <a:bodyPr>
            <a:normAutofit/>
          </a:bodyPr>
          <a:lstStyle/>
          <a:p>
            <a:pPr>
              <a:buBlip>
                <a:blip r:embed="rId2"/>
              </a:buBlip>
              <a:defRPr sz="2800"/>
            </a:pPr>
            <a:r>
              <a:t>Take good history (OLDECART)</a:t>
            </a:r>
          </a:p>
          <a:p>
            <a:pPr>
              <a:buBlip>
                <a:blip r:embed="rId2"/>
              </a:buBlip>
              <a:defRPr sz="2800"/>
            </a:pPr>
            <a:r>
              <a:t>examine for redness, pus, swelling, fever</a:t>
            </a:r>
          </a:p>
          <a:p>
            <a:pPr>
              <a:buBlip>
                <a:blip r:embed="rId2"/>
              </a:buBlip>
              <a:defRPr sz="2800"/>
            </a:pPr>
            <a:r>
              <a:t>can be</a:t>
            </a:r>
          </a:p>
          <a:p>
            <a:pPr marL="914400" lvl="1" indent="-457200">
              <a:spcBef>
                <a:spcPts val="600"/>
              </a:spcBef>
              <a:buBlip>
                <a:blip r:embed="rId3"/>
              </a:buBlip>
            </a:pPr>
            <a:r>
              <a:t>normal</a:t>
            </a:r>
          </a:p>
          <a:p>
            <a:pPr marL="914400" lvl="1" indent="-457200">
              <a:spcBef>
                <a:spcPts val="600"/>
              </a:spcBef>
              <a:buBlip>
                <a:blip r:embed="rId3"/>
              </a:buBlip>
            </a:pPr>
            <a:r>
              <a:t>infection</a:t>
            </a:r>
          </a:p>
          <a:p>
            <a:pPr marL="914400" lvl="1" indent="-457200">
              <a:spcBef>
                <a:spcPts val="600"/>
              </a:spcBef>
              <a:buBlip>
                <a:blip r:embed="rId3"/>
              </a:buBlip>
            </a:pPr>
            <a:r>
              <a:t>hematoma</a:t>
            </a:r>
          </a:p>
          <a:p>
            <a:pPr marL="914400" lvl="1" indent="-457200">
              <a:spcBef>
                <a:spcPts val="600"/>
              </a:spcBef>
              <a:buBlip>
                <a:blip r:embed="rId3"/>
              </a:buBlip>
            </a:pPr>
            <a:r>
              <a:t>granuloma</a:t>
            </a:r>
          </a:p>
        </p:txBody>
      </p:sp>
    </p:spTree>
  </p:cSld>
  <p:clrMapOvr>
    <a:masterClrMapping/>
  </p:clrMapOvr>
  <p:transition spd="med"/>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 name="Tenderness in Clinic"/>
          <p:cNvSpPr txBox="1">
            <a:spLocks noGrp="1"/>
          </p:cNvSpPr>
          <p:nvPr>
            <p:ph type="title" idx="4294967295"/>
          </p:nvPr>
        </p:nvSpPr>
        <p:spPr>
          <a:xfrm>
            <a:off x="914399" y="503237"/>
            <a:ext cx="7313615" cy="868363"/>
          </a:xfrm>
          <a:prstGeom prst="rect">
            <a:avLst/>
          </a:prstGeom>
        </p:spPr>
        <p:txBody>
          <a:bodyPr>
            <a:normAutofit/>
          </a:bodyPr>
          <a:lstStyle/>
          <a:p>
            <a:r>
              <a:t>Tenderness in Clinic</a:t>
            </a:r>
          </a:p>
        </p:txBody>
      </p:sp>
      <p:sp>
        <p:nvSpPr>
          <p:cNvPr id="495" name="Usually responds to…"/>
          <p:cNvSpPr txBox="1">
            <a:spLocks noGrp="1"/>
          </p:cNvSpPr>
          <p:nvPr>
            <p:ph type="body" idx="4294967295"/>
          </p:nvPr>
        </p:nvSpPr>
        <p:spPr>
          <a:xfrm>
            <a:off x="533400" y="1752600"/>
            <a:ext cx="7772400" cy="4114800"/>
          </a:xfrm>
          <a:prstGeom prst="rect">
            <a:avLst/>
          </a:prstGeom>
        </p:spPr>
        <p:txBody>
          <a:bodyPr>
            <a:normAutofit/>
          </a:bodyPr>
          <a:lstStyle/>
          <a:p>
            <a:pPr>
              <a:buBlip>
                <a:blip r:embed="rId3"/>
              </a:buBlip>
              <a:defRPr sz="3200"/>
            </a:pPr>
            <a:r>
              <a:t>Usually responds to </a:t>
            </a:r>
          </a:p>
          <a:p>
            <a:pPr marL="914400" lvl="1" indent="-457200">
              <a:spcBef>
                <a:spcPts val="600"/>
              </a:spcBef>
              <a:buBlip>
                <a:blip r:embed="rId4"/>
              </a:buBlip>
              <a:defRPr sz="2800"/>
            </a:pPr>
            <a:r>
              <a:t>support</a:t>
            </a:r>
          </a:p>
          <a:p>
            <a:pPr marL="914400" lvl="1" indent="-457200">
              <a:spcBef>
                <a:spcPts val="600"/>
              </a:spcBef>
              <a:buBlip>
                <a:blip r:embed="rId4"/>
              </a:buBlip>
              <a:defRPr sz="2800"/>
            </a:pPr>
            <a:r>
              <a:t>ibuprofen </a:t>
            </a:r>
          </a:p>
          <a:p>
            <a:pPr marL="914400" lvl="1" indent="-457200">
              <a:spcBef>
                <a:spcPts val="600"/>
              </a:spcBef>
              <a:buBlip>
                <a:blip r:embed="rId4"/>
              </a:buBlip>
              <a:defRPr sz="2800"/>
            </a:pPr>
            <a:r>
              <a:t>ice</a:t>
            </a:r>
          </a:p>
          <a:p>
            <a:pPr marL="914400" lvl="1" indent="-457200">
              <a:spcBef>
                <a:spcPts val="600"/>
              </a:spcBef>
              <a:buBlip>
                <a:blip r:embed="rId4"/>
              </a:buBlip>
              <a:defRPr sz="2800"/>
            </a:pPr>
            <a:r>
              <a:t>rest</a:t>
            </a:r>
          </a:p>
          <a:p>
            <a:pPr>
              <a:buBlip>
                <a:blip r:embed="rId3"/>
              </a:buBlip>
              <a:defRPr sz="3200"/>
            </a:pPr>
            <a:r>
              <a:t>Occasionally antibiotics </a:t>
            </a:r>
          </a:p>
          <a:p>
            <a:pPr>
              <a:buBlip>
                <a:blip r:embed="rId3"/>
              </a:buBlip>
              <a:defRPr sz="3200"/>
            </a:pPr>
            <a:r>
              <a:t>Rarely drainage of hematoma (very rarely)</a:t>
            </a:r>
          </a:p>
        </p:txBody>
      </p:sp>
    </p:spTree>
  </p:cSld>
  <p:clrMapOvr>
    <a:masterClrMapping/>
  </p:clrMapOvr>
  <p:transition spd="med"/>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 name="Infection in Clinic"/>
          <p:cNvSpPr txBox="1">
            <a:spLocks noGrp="1"/>
          </p:cNvSpPr>
          <p:nvPr>
            <p:ph type="title" idx="4294967295"/>
          </p:nvPr>
        </p:nvSpPr>
        <p:spPr>
          <a:xfrm>
            <a:off x="914399" y="503237"/>
            <a:ext cx="7313615" cy="868363"/>
          </a:xfrm>
          <a:prstGeom prst="rect">
            <a:avLst/>
          </a:prstGeom>
        </p:spPr>
        <p:txBody>
          <a:bodyPr>
            <a:normAutofit/>
          </a:bodyPr>
          <a:lstStyle/>
          <a:p>
            <a:r>
              <a:t>Infection in Clinic</a:t>
            </a:r>
          </a:p>
        </p:txBody>
      </p:sp>
      <p:sp>
        <p:nvSpPr>
          <p:cNvPr id="500" name="Symptoms…"/>
          <p:cNvSpPr txBox="1">
            <a:spLocks noGrp="1"/>
          </p:cNvSpPr>
          <p:nvPr>
            <p:ph type="body" idx="4294967295"/>
          </p:nvPr>
        </p:nvSpPr>
        <p:spPr>
          <a:xfrm>
            <a:off x="914399" y="1735136"/>
            <a:ext cx="7313615" cy="4056064"/>
          </a:xfrm>
          <a:prstGeom prst="rect">
            <a:avLst/>
          </a:prstGeom>
        </p:spPr>
        <p:txBody>
          <a:bodyPr>
            <a:normAutofit/>
          </a:bodyPr>
          <a:lstStyle/>
          <a:p>
            <a:pPr>
              <a:buBlip>
                <a:blip r:embed="rId2"/>
              </a:buBlip>
              <a:defRPr sz="3600"/>
            </a:pPr>
            <a:r>
              <a:t>Symptoms</a:t>
            </a:r>
          </a:p>
          <a:p>
            <a:pPr marL="914400" lvl="1" indent="-457200">
              <a:spcBef>
                <a:spcPts val="600"/>
              </a:spcBef>
              <a:buBlip>
                <a:blip r:embed="rId3"/>
              </a:buBlip>
              <a:defRPr sz="3200"/>
            </a:pPr>
            <a:r>
              <a:t>tenderness</a:t>
            </a:r>
          </a:p>
          <a:p>
            <a:pPr marL="914400" lvl="1" indent="-457200">
              <a:spcBef>
                <a:spcPts val="600"/>
              </a:spcBef>
              <a:buBlip>
                <a:blip r:embed="rId3"/>
              </a:buBlip>
              <a:defRPr sz="3200"/>
            </a:pPr>
            <a:r>
              <a:t>redness</a:t>
            </a:r>
          </a:p>
          <a:p>
            <a:pPr marL="914400" lvl="1" indent="-457200">
              <a:spcBef>
                <a:spcPts val="600"/>
              </a:spcBef>
              <a:buBlip>
                <a:blip r:embed="rId3"/>
              </a:buBlip>
              <a:defRPr sz="3200"/>
            </a:pPr>
            <a:r>
              <a:t>sometimes fever</a:t>
            </a:r>
          </a:p>
          <a:p>
            <a:pPr marL="914400" lvl="1" indent="-457200">
              <a:spcBef>
                <a:spcPts val="600"/>
              </a:spcBef>
              <a:buBlip>
                <a:blip r:embed="rId3"/>
              </a:buBlip>
              <a:defRPr sz="3200"/>
            </a:pPr>
            <a:r>
              <a:t>sometimes pus</a:t>
            </a:r>
          </a:p>
        </p:txBody>
      </p:sp>
    </p:spTree>
  </p:cSld>
  <p:clrMapOvr>
    <a:masterClrMapping/>
  </p:clrMapOvr>
  <p:transition spd="med"/>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 name="Infection in Clinic"/>
          <p:cNvSpPr txBox="1">
            <a:spLocks noGrp="1"/>
          </p:cNvSpPr>
          <p:nvPr>
            <p:ph type="title" idx="4294967295"/>
          </p:nvPr>
        </p:nvSpPr>
        <p:spPr>
          <a:xfrm>
            <a:off x="914399" y="503237"/>
            <a:ext cx="7313615" cy="868363"/>
          </a:xfrm>
          <a:prstGeom prst="rect">
            <a:avLst/>
          </a:prstGeom>
        </p:spPr>
        <p:txBody>
          <a:bodyPr>
            <a:normAutofit/>
          </a:bodyPr>
          <a:lstStyle/>
          <a:p>
            <a:r>
              <a:t>Infection in Clinic</a:t>
            </a:r>
          </a:p>
        </p:txBody>
      </p:sp>
      <p:sp>
        <p:nvSpPr>
          <p:cNvPr id="503" name="Signs…"/>
          <p:cNvSpPr txBox="1">
            <a:spLocks noGrp="1"/>
          </p:cNvSpPr>
          <p:nvPr>
            <p:ph type="body" idx="4294967295"/>
          </p:nvPr>
        </p:nvSpPr>
        <p:spPr>
          <a:xfrm>
            <a:off x="914399" y="1735136"/>
            <a:ext cx="7313615" cy="4056064"/>
          </a:xfrm>
          <a:prstGeom prst="rect">
            <a:avLst/>
          </a:prstGeom>
        </p:spPr>
        <p:txBody>
          <a:bodyPr>
            <a:normAutofit/>
          </a:bodyPr>
          <a:lstStyle/>
          <a:p>
            <a:pPr>
              <a:buBlip>
                <a:blip r:embed="rId2"/>
              </a:buBlip>
              <a:defRPr sz="3600"/>
            </a:pPr>
            <a:r>
              <a:t>Signs</a:t>
            </a:r>
          </a:p>
          <a:p>
            <a:pPr marL="914400" lvl="1" indent="-457200">
              <a:spcBef>
                <a:spcPts val="600"/>
              </a:spcBef>
              <a:buBlip>
                <a:blip r:embed="rId3"/>
              </a:buBlip>
              <a:defRPr sz="3200"/>
            </a:pPr>
            <a:r>
              <a:t>swelling</a:t>
            </a:r>
          </a:p>
          <a:p>
            <a:pPr marL="914400" lvl="1" indent="-457200">
              <a:spcBef>
                <a:spcPts val="600"/>
              </a:spcBef>
              <a:buBlip>
                <a:blip r:embed="rId3"/>
              </a:buBlip>
              <a:defRPr sz="3200"/>
            </a:pPr>
            <a:r>
              <a:t>redness</a:t>
            </a:r>
          </a:p>
          <a:p>
            <a:pPr marL="914400" lvl="1" indent="-457200">
              <a:spcBef>
                <a:spcPts val="600"/>
              </a:spcBef>
              <a:buBlip>
                <a:blip r:embed="rId3"/>
              </a:buBlip>
              <a:defRPr sz="3200"/>
            </a:pPr>
            <a:r>
              <a:t>pus</a:t>
            </a:r>
          </a:p>
          <a:p>
            <a:pPr marL="914400" lvl="1" indent="-457200">
              <a:spcBef>
                <a:spcPts val="600"/>
              </a:spcBef>
              <a:buBlip>
                <a:blip r:embed="rId3"/>
              </a:buBlip>
              <a:defRPr sz="3200"/>
            </a:pPr>
            <a:r>
              <a:t>tenderness at incision or deeply</a:t>
            </a:r>
          </a:p>
          <a:p>
            <a:pPr marL="914400" lvl="1" indent="-457200">
              <a:spcBef>
                <a:spcPts val="600"/>
              </a:spcBef>
              <a:buBlip>
                <a:blip r:embed="rId3"/>
              </a:buBlip>
              <a:defRPr sz="3200"/>
            </a:pPr>
            <a:r>
              <a:t>warmth or fever</a:t>
            </a:r>
          </a:p>
        </p:txBody>
      </p:sp>
    </p:spTree>
  </p:cSld>
  <p:clrMapOvr>
    <a:masterClrMapping/>
  </p:clrMapOvr>
  <p:transition spd="med"/>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 name="Treatment of Infection"/>
          <p:cNvSpPr txBox="1">
            <a:spLocks noGrp="1"/>
          </p:cNvSpPr>
          <p:nvPr>
            <p:ph type="title" idx="4294967295"/>
          </p:nvPr>
        </p:nvSpPr>
        <p:spPr>
          <a:xfrm>
            <a:off x="914399" y="503237"/>
            <a:ext cx="7313615" cy="868363"/>
          </a:xfrm>
          <a:prstGeom prst="rect">
            <a:avLst/>
          </a:prstGeom>
        </p:spPr>
        <p:txBody>
          <a:bodyPr>
            <a:normAutofit/>
          </a:bodyPr>
          <a:lstStyle/>
          <a:p>
            <a:r>
              <a:t>Treatment of Infection</a:t>
            </a:r>
          </a:p>
        </p:txBody>
      </p:sp>
      <p:sp>
        <p:nvSpPr>
          <p:cNvPr id="506" name="Remove sutures if present…"/>
          <p:cNvSpPr txBox="1">
            <a:spLocks noGrp="1"/>
          </p:cNvSpPr>
          <p:nvPr>
            <p:ph type="body" idx="4294967295"/>
          </p:nvPr>
        </p:nvSpPr>
        <p:spPr>
          <a:xfrm>
            <a:off x="553387" y="1555027"/>
            <a:ext cx="8035637" cy="5122864"/>
          </a:xfrm>
          <a:prstGeom prst="rect">
            <a:avLst/>
          </a:prstGeom>
        </p:spPr>
        <p:txBody>
          <a:bodyPr>
            <a:normAutofit fontScale="77500" lnSpcReduction="20000"/>
          </a:bodyPr>
          <a:lstStyle/>
          <a:p>
            <a:pPr marL="449643" indent="-449643" defTabSz="886967">
              <a:spcBef>
                <a:spcPts val="1900"/>
              </a:spcBef>
              <a:buBlip>
                <a:blip r:embed="rId3"/>
              </a:buBlip>
              <a:defRPr sz="2700"/>
            </a:pPr>
            <a:r>
              <a:rPr dirty="0"/>
              <a:t>Remove sutures if present</a:t>
            </a:r>
          </a:p>
          <a:p>
            <a:pPr marL="886967" lvl="1" indent="-443483" defTabSz="886967">
              <a:spcBef>
                <a:spcPts val="500"/>
              </a:spcBef>
              <a:buBlip>
                <a:blip r:embed="rId4"/>
              </a:buBlip>
              <a:defRPr sz="2300"/>
            </a:pPr>
            <a:r>
              <a:rPr dirty="0"/>
              <a:t>sutures not usually present in Li technique</a:t>
            </a:r>
          </a:p>
          <a:p>
            <a:pPr marL="449643" indent="-449643" defTabSz="886967">
              <a:spcBef>
                <a:spcPts val="1900"/>
              </a:spcBef>
              <a:buBlip>
                <a:blip r:embed="rId3"/>
              </a:buBlip>
              <a:defRPr sz="2700"/>
            </a:pPr>
            <a:r>
              <a:rPr dirty="0"/>
              <a:t>Antibiotics</a:t>
            </a:r>
          </a:p>
          <a:p>
            <a:pPr marL="886967" lvl="1" indent="-443483" defTabSz="886967">
              <a:spcBef>
                <a:spcPts val="500"/>
              </a:spcBef>
              <a:buBlip>
                <a:blip r:embed="rId4"/>
              </a:buBlip>
              <a:defRPr sz="2500"/>
            </a:pPr>
            <a:r>
              <a:rPr dirty="0"/>
              <a:t> </a:t>
            </a:r>
            <a:r>
              <a:rPr lang="fr-CA" sz="2900" dirty="0"/>
              <a:t>If </a:t>
            </a:r>
            <a:r>
              <a:rPr lang="fr-CA" sz="2900" dirty="0" err="1"/>
              <a:t>early</a:t>
            </a:r>
            <a:r>
              <a:rPr lang="fr-CA" sz="2900" dirty="0"/>
              <a:t> (2-3 </a:t>
            </a:r>
            <a:r>
              <a:rPr lang="fr-CA" sz="2900" dirty="0" err="1"/>
              <a:t>days</a:t>
            </a:r>
            <a:r>
              <a:rPr lang="fr-CA" sz="2900" dirty="0"/>
              <a:t>): </a:t>
            </a:r>
            <a:r>
              <a:rPr sz="2900" dirty="0"/>
              <a:t>cover</a:t>
            </a:r>
            <a:r>
              <a:rPr sz="2900" dirty="0"/>
              <a:t> </a:t>
            </a:r>
            <a:r>
              <a:rPr sz="2900" dirty="0"/>
              <a:t>skin </a:t>
            </a:r>
            <a:r>
              <a:rPr sz="2900" dirty="0" smtClean="0"/>
              <a:t>pathogens</a:t>
            </a:r>
            <a:r>
              <a:rPr lang="fr-CA" sz="2900" dirty="0" smtClean="0"/>
              <a:t> (gram </a:t>
            </a:r>
            <a:r>
              <a:rPr lang="fr-CA" sz="2900" dirty="0" err="1" smtClean="0"/>
              <a:t>postive</a:t>
            </a:r>
            <a:r>
              <a:rPr lang="fr-CA" sz="2900" dirty="0" smtClean="0"/>
              <a:t>)</a:t>
            </a:r>
            <a:endParaRPr sz="2900" dirty="0"/>
          </a:p>
          <a:p>
            <a:pPr marL="1254980" lvl="2" indent="-443483" defTabSz="886967">
              <a:spcBef>
                <a:spcPts val="500"/>
              </a:spcBef>
              <a:buBlip>
                <a:blip r:embed="rId4"/>
              </a:buBlip>
              <a:defRPr sz="2300"/>
            </a:pPr>
            <a:r>
              <a:rPr dirty="0"/>
              <a:t>cephalexin 500mg </a:t>
            </a:r>
            <a:r>
              <a:rPr dirty="0" err="1"/>
              <a:t>po</a:t>
            </a:r>
            <a:r>
              <a:rPr dirty="0"/>
              <a:t> </a:t>
            </a:r>
            <a:r>
              <a:rPr dirty="0" err="1"/>
              <a:t>qid</a:t>
            </a:r>
            <a:r>
              <a:rPr dirty="0"/>
              <a:t> x 7 days, # 28</a:t>
            </a:r>
          </a:p>
          <a:p>
            <a:pPr marL="1254980" lvl="2" indent="-443483" defTabSz="886967">
              <a:spcBef>
                <a:spcPts val="500"/>
              </a:spcBef>
              <a:buBlip>
                <a:blip r:embed="rId4"/>
              </a:buBlip>
              <a:defRPr sz="2300"/>
            </a:pPr>
            <a:r>
              <a:rPr dirty="0"/>
              <a:t>erythromycin base 333mg </a:t>
            </a:r>
            <a:r>
              <a:rPr dirty="0" err="1"/>
              <a:t>po</a:t>
            </a:r>
            <a:r>
              <a:rPr dirty="0"/>
              <a:t> </a:t>
            </a:r>
            <a:r>
              <a:rPr dirty="0" err="1"/>
              <a:t>tid</a:t>
            </a:r>
            <a:r>
              <a:rPr dirty="0"/>
              <a:t> x 7 days, # </a:t>
            </a:r>
            <a:r>
              <a:rPr dirty="0" smtClean="0"/>
              <a:t>21</a:t>
            </a:r>
            <a:endParaRPr lang="fr-CA" dirty="0" smtClean="0"/>
          </a:p>
          <a:p>
            <a:pPr marL="942055" lvl="1" indent="-449643" defTabSz="886967">
              <a:spcBef>
                <a:spcPts val="1900"/>
              </a:spcBef>
              <a:buBlip>
                <a:blip r:embed="rId3"/>
              </a:buBlip>
              <a:defRPr sz="2700"/>
            </a:pPr>
            <a:r>
              <a:rPr lang="fr-CA" dirty="0" smtClean="0"/>
              <a:t>If </a:t>
            </a:r>
            <a:r>
              <a:rPr lang="fr-CA" dirty="0" err="1" smtClean="0"/>
              <a:t>late</a:t>
            </a:r>
            <a:r>
              <a:rPr lang="fr-CA" dirty="0" smtClean="0"/>
              <a:t> (4-7 </a:t>
            </a:r>
            <a:r>
              <a:rPr lang="fr-CA" dirty="0" err="1" smtClean="0"/>
              <a:t>days</a:t>
            </a:r>
            <a:r>
              <a:rPr lang="fr-CA" dirty="0" smtClean="0"/>
              <a:t>)</a:t>
            </a:r>
            <a:r>
              <a:rPr lang="fr-CA" dirty="0"/>
              <a:t> </a:t>
            </a:r>
            <a:r>
              <a:rPr lang="fr-CA" dirty="0" smtClean="0"/>
              <a:t>and : </a:t>
            </a:r>
            <a:r>
              <a:rPr lang="fr-CA" dirty="0" err="1" smtClean="0"/>
              <a:t>cover</a:t>
            </a:r>
            <a:r>
              <a:rPr lang="fr-CA" dirty="0" smtClean="0"/>
              <a:t> </a:t>
            </a:r>
            <a:r>
              <a:rPr lang="fr-CA" dirty="0" err="1" smtClean="0"/>
              <a:t>ano</a:t>
            </a:r>
            <a:r>
              <a:rPr lang="fr-CA" dirty="0" smtClean="0"/>
              <a:t>-rectal </a:t>
            </a:r>
            <a:r>
              <a:rPr lang="fr-CA" dirty="0" err="1" smtClean="0"/>
              <a:t>pathogens</a:t>
            </a:r>
            <a:r>
              <a:rPr lang="fr-CA" dirty="0" smtClean="0"/>
              <a:t> (gram positive and </a:t>
            </a:r>
            <a:r>
              <a:rPr lang="fr-CA" dirty="0" err="1" smtClean="0"/>
              <a:t>negative</a:t>
            </a:r>
            <a:r>
              <a:rPr lang="fr-CA" dirty="0" smtClean="0"/>
              <a:t>) + </a:t>
            </a:r>
          </a:p>
          <a:p>
            <a:pPr marL="1310068" lvl="2" indent="-449643" defTabSz="886967">
              <a:spcBef>
                <a:spcPts val="1900"/>
              </a:spcBef>
              <a:buBlip>
                <a:blip r:embed="rId3"/>
              </a:buBlip>
              <a:defRPr sz="2700"/>
            </a:pPr>
            <a:r>
              <a:rPr lang="fr-CA" sz="2600" dirty="0" err="1" smtClean="0"/>
              <a:t>levofloxacin</a:t>
            </a:r>
            <a:r>
              <a:rPr lang="fr-CA" sz="2600" dirty="0" smtClean="0"/>
              <a:t> 500 mg po die X 7 -10 </a:t>
            </a:r>
            <a:r>
              <a:rPr lang="fr-CA" sz="2600" dirty="0" err="1" smtClean="0"/>
              <a:t>days</a:t>
            </a:r>
            <a:endParaRPr lang="fr-CA" sz="2600" dirty="0" smtClean="0"/>
          </a:p>
          <a:p>
            <a:pPr marL="1310068" lvl="2" indent="-449643" defTabSz="886967">
              <a:spcBef>
                <a:spcPts val="1900"/>
              </a:spcBef>
              <a:buBlip>
                <a:blip r:embed="rId3"/>
              </a:buBlip>
              <a:defRPr sz="2700"/>
            </a:pPr>
            <a:r>
              <a:rPr lang="fr-CA" sz="2600" dirty="0" err="1" smtClean="0"/>
              <a:t>amoxicillin</a:t>
            </a:r>
            <a:r>
              <a:rPr lang="fr-CA" sz="2600" dirty="0" smtClean="0"/>
              <a:t> 875 + </a:t>
            </a:r>
            <a:r>
              <a:rPr lang="fr-CA" sz="2600" dirty="0" err="1" smtClean="0"/>
              <a:t>clavulanic</a:t>
            </a:r>
            <a:r>
              <a:rPr lang="fr-CA" sz="2600" dirty="0" smtClean="0"/>
              <a:t> </a:t>
            </a:r>
            <a:r>
              <a:rPr lang="fr-CA" sz="2600" dirty="0" err="1" smtClean="0"/>
              <a:t>acid</a:t>
            </a:r>
            <a:r>
              <a:rPr lang="fr-CA" sz="2600" dirty="0" smtClean="0"/>
              <a:t> 125 mg po </a:t>
            </a:r>
            <a:r>
              <a:rPr lang="fr-CA" sz="2600" dirty="0" err="1" smtClean="0"/>
              <a:t>bid</a:t>
            </a:r>
            <a:r>
              <a:rPr lang="fr-CA" sz="2600" dirty="0" smtClean="0"/>
              <a:t> x 7-10 </a:t>
            </a:r>
            <a:r>
              <a:rPr lang="fr-CA" sz="2600" dirty="0" err="1" smtClean="0"/>
              <a:t>days</a:t>
            </a:r>
            <a:endParaRPr lang="fr-CA" sz="2600" dirty="0" smtClean="0"/>
          </a:p>
          <a:p>
            <a:pPr marL="942055" lvl="1" indent="-449643" defTabSz="886967">
              <a:spcBef>
                <a:spcPts val="1900"/>
              </a:spcBef>
              <a:buBlip>
                <a:blip r:embed="rId3"/>
              </a:buBlip>
              <a:defRPr sz="2700"/>
            </a:pPr>
            <a:r>
              <a:rPr lang="fr-CA" dirty="0" smtClean="0"/>
              <a:t>If </a:t>
            </a:r>
            <a:r>
              <a:rPr lang="fr-CA" dirty="0" err="1" smtClean="0"/>
              <a:t>epididymal</a:t>
            </a:r>
            <a:r>
              <a:rPr lang="fr-CA" dirty="0" smtClean="0"/>
              <a:t> </a:t>
            </a:r>
            <a:r>
              <a:rPr lang="fr-CA" dirty="0"/>
              <a:t>infection </a:t>
            </a:r>
            <a:r>
              <a:rPr lang="fr-CA" dirty="0" err="1" smtClean="0"/>
              <a:t>suspected</a:t>
            </a:r>
            <a:r>
              <a:rPr lang="fr-CA" dirty="0" smtClean="0"/>
              <a:t> (</a:t>
            </a:r>
            <a:r>
              <a:rPr lang="fr-CA" dirty="0" err="1" smtClean="0"/>
              <a:t>sexually</a:t>
            </a:r>
            <a:r>
              <a:rPr lang="fr-CA" dirty="0" smtClean="0"/>
              <a:t> </a:t>
            </a:r>
            <a:r>
              <a:rPr lang="fr-CA" dirty="0" err="1" smtClean="0"/>
              <a:t>transmitted</a:t>
            </a:r>
            <a:r>
              <a:rPr lang="fr-CA" dirty="0" smtClean="0"/>
              <a:t> </a:t>
            </a:r>
            <a:r>
              <a:rPr lang="fr-CA" dirty="0" err="1" smtClean="0"/>
              <a:t>disease</a:t>
            </a:r>
            <a:r>
              <a:rPr lang="fr-CA" dirty="0" smtClean="0"/>
              <a:t>)</a:t>
            </a:r>
          </a:p>
          <a:p>
            <a:pPr marL="1310068" lvl="2" indent="-449643" defTabSz="886967">
              <a:spcBef>
                <a:spcPts val="1900"/>
              </a:spcBef>
              <a:buBlip>
                <a:blip r:embed="rId3"/>
              </a:buBlip>
              <a:defRPr sz="2700"/>
            </a:pPr>
            <a:r>
              <a:rPr dirty="0" smtClean="0"/>
              <a:t> doxycycline </a:t>
            </a:r>
            <a:r>
              <a:rPr dirty="0"/>
              <a:t>100 </a:t>
            </a:r>
            <a:r>
              <a:rPr dirty="0" err="1"/>
              <a:t>po</a:t>
            </a:r>
            <a:r>
              <a:rPr dirty="0"/>
              <a:t> bid x 7 days, # </a:t>
            </a:r>
            <a:r>
              <a:rPr dirty="0" smtClean="0"/>
              <a:t>14</a:t>
            </a:r>
            <a:endParaRPr dirty="0"/>
          </a:p>
        </p:txBody>
      </p:sp>
    </p:spTree>
  </p:cSld>
  <p:clrMapOvr>
    <a:masterClrMapping/>
  </p:clrMapOvr>
  <p:transition spd="med"/>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 name="Further Treatment of Infection"/>
          <p:cNvSpPr txBox="1">
            <a:spLocks noGrp="1"/>
          </p:cNvSpPr>
          <p:nvPr>
            <p:ph type="title" idx="4294967295"/>
          </p:nvPr>
        </p:nvSpPr>
        <p:spPr>
          <a:xfrm>
            <a:off x="914399" y="503237"/>
            <a:ext cx="7313615" cy="868363"/>
          </a:xfrm>
          <a:prstGeom prst="rect">
            <a:avLst/>
          </a:prstGeom>
        </p:spPr>
        <p:txBody>
          <a:bodyPr>
            <a:normAutofit/>
          </a:bodyPr>
          <a:lstStyle/>
          <a:p>
            <a:r>
              <a:t>Further Treatment of Infection</a:t>
            </a:r>
          </a:p>
        </p:txBody>
      </p:sp>
      <p:sp>
        <p:nvSpPr>
          <p:cNvPr id="511" name="scrotal support…"/>
          <p:cNvSpPr txBox="1">
            <a:spLocks noGrp="1"/>
          </p:cNvSpPr>
          <p:nvPr>
            <p:ph type="body" idx="4294967295"/>
          </p:nvPr>
        </p:nvSpPr>
        <p:spPr>
          <a:xfrm>
            <a:off x="914399" y="1735136"/>
            <a:ext cx="7313615" cy="4056064"/>
          </a:xfrm>
          <a:prstGeom prst="rect">
            <a:avLst/>
          </a:prstGeom>
        </p:spPr>
        <p:txBody>
          <a:bodyPr>
            <a:normAutofit/>
          </a:bodyPr>
          <a:lstStyle/>
          <a:p>
            <a:pPr marL="407923" indent="-407923" defTabSz="804672">
              <a:spcBef>
                <a:spcPts val="1700"/>
              </a:spcBef>
              <a:buBlip>
                <a:blip r:embed="rId2"/>
              </a:buBlip>
            </a:pPr>
            <a:r>
              <a:t>scrotal support</a:t>
            </a:r>
          </a:p>
          <a:p>
            <a:pPr marL="407923" indent="-407923" defTabSz="804672">
              <a:spcBef>
                <a:spcPts val="1700"/>
              </a:spcBef>
              <a:buBlip>
                <a:blip r:embed="rId2"/>
              </a:buBlip>
            </a:pPr>
            <a:r>
              <a:t>ibuprofen</a:t>
            </a:r>
          </a:p>
          <a:p>
            <a:pPr marL="407923" indent="-407923" defTabSz="804672">
              <a:spcBef>
                <a:spcPts val="1700"/>
              </a:spcBef>
              <a:buBlip>
                <a:blip r:embed="rId2"/>
              </a:buBlip>
            </a:pPr>
            <a:r>
              <a:t>occasionally opioids (hydrocodone, etc.)</a:t>
            </a:r>
          </a:p>
          <a:p>
            <a:pPr marL="407923" indent="-407923" defTabSz="804672">
              <a:spcBef>
                <a:spcPts val="1700"/>
              </a:spcBef>
              <a:buBlip>
                <a:blip r:embed="rId2"/>
              </a:buBlip>
            </a:pPr>
            <a:r>
              <a:t>warm compresses</a:t>
            </a:r>
          </a:p>
          <a:p>
            <a:pPr marL="407923" indent="-407923" defTabSz="804672">
              <a:spcBef>
                <a:spcPts val="1700"/>
              </a:spcBef>
              <a:buBlip>
                <a:blip r:embed="rId2"/>
              </a:buBlip>
            </a:pPr>
            <a:r>
              <a:t>close follow-up</a:t>
            </a:r>
          </a:p>
          <a:p>
            <a:pPr marL="407923" indent="-407923" defTabSz="804672">
              <a:spcBef>
                <a:spcPts val="1700"/>
              </a:spcBef>
              <a:buBlip>
                <a:blip r:embed="rId2"/>
              </a:buBlip>
            </a:pPr>
            <a:r>
              <a:t>return right away if not improving</a:t>
            </a:r>
          </a:p>
          <a:p>
            <a:pPr marL="407923" indent="-407923" defTabSz="804672">
              <a:spcBef>
                <a:spcPts val="1700"/>
              </a:spcBef>
              <a:buBlip>
                <a:blip r:embed="rId2"/>
              </a:buBlip>
            </a:pPr>
            <a:r>
              <a:t>rarely need draining or surgical consult</a:t>
            </a:r>
          </a:p>
        </p:txBody>
      </p:sp>
    </p:spTree>
  </p:cSld>
  <p:clrMapOvr>
    <a:masterClrMapping/>
  </p:clrMapOvr>
  <p:transition spd="med"/>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 name="Hematoma in Clinic"/>
          <p:cNvSpPr txBox="1">
            <a:spLocks noGrp="1"/>
          </p:cNvSpPr>
          <p:nvPr>
            <p:ph type="title" idx="4294967295"/>
          </p:nvPr>
        </p:nvSpPr>
        <p:spPr>
          <a:xfrm>
            <a:off x="914399" y="503237"/>
            <a:ext cx="7313615" cy="868363"/>
          </a:xfrm>
          <a:prstGeom prst="rect">
            <a:avLst/>
          </a:prstGeom>
        </p:spPr>
        <p:txBody>
          <a:bodyPr>
            <a:normAutofit/>
          </a:bodyPr>
          <a:lstStyle/>
          <a:p>
            <a:r>
              <a:t>Hematoma in Clinic</a:t>
            </a:r>
          </a:p>
        </p:txBody>
      </p:sp>
      <p:sp>
        <p:nvSpPr>
          <p:cNvPr id="514" name="Approximately 1 to 5 % of vas cases…"/>
          <p:cNvSpPr txBox="1">
            <a:spLocks noGrp="1"/>
          </p:cNvSpPr>
          <p:nvPr>
            <p:ph type="body" idx="4294967295"/>
          </p:nvPr>
        </p:nvSpPr>
        <p:spPr>
          <a:xfrm>
            <a:off x="914399" y="1735136"/>
            <a:ext cx="7313615" cy="4056064"/>
          </a:xfrm>
          <a:prstGeom prst="rect">
            <a:avLst/>
          </a:prstGeom>
        </p:spPr>
        <p:txBody>
          <a:bodyPr>
            <a:normAutofit/>
          </a:bodyPr>
          <a:lstStyle/>
          <a:p>
            <a:pPr>
              <a:buBlip>
                <a:blip r:embed="rId2"/>
              </a:buBlip>
              <a:defRPr sz="2800"/>
            </a:pPr>
            <a:r>
              <a:t>Approximately 1 to 5 % of vas cases</a:t>
            </a:r>
          </a:p>
          <a:p>
            <a:pPr>
              <a:buBlip>
                <a:blip r:embed="rId2"/>
              </a:buBlip>
              <a:defRPr sz="2800"/>
            </a:pPr>
            <a:endParaRPr/>
          </a:p>
          <a:p>
            <a:pPr>
              <a:buBlip>
                <a:blip r:embed="rId2"/>
              </a:buBlip>
              <a:defRPr sz="2800"/>
            </a:pPr>
            <a:r>
              <a:t>symptoms</a:t>
            </a:r>
          </a:p>
          <a:p>
            <a:pPr marL="914400" lvl="1" indent="-457200">
              <a:spcBef>
                <a:spcPts val="600"/>
              </a:spcBef>
              <a:buBlip>
                <a:blip r:embed="rId3"/>
              </a:buBlip>
            </a:pPr>
            <a:r>
              <a:t>tender swelling</a:t>
            </a:r>
          </a:p>
          <a:p>
            <a:pPr marL="1255712" lvl="2" indent="-341312">
              <a:spcBef>
                <a:spcPts val="0"/>
              </a:spcBef>
              <a:buBlip>
                <a:blip r:embed="rId4"/>
              </a:buBlip>
            </a:pPr>
            <a:r>
              <a:t>size can vary from </a:t>
            </a:r>
            <a:r>
              <a:rPr>
                <a:latin typeface="+mj-lt"/>
                <a:ea typeface="+mj-ea"/>
                <a:cs typeface="+mj-cs"/>
                <a:sym typeface="Arial"/>
              </a:rPr>
              <a:t>“</a:t>
            </a:r>
            <a:r>
              <a:t>grape</a:t>
            </a:r>
            <a:r>
              <a:rPr>
                <a:latin typeface="+mj-lt"/>
                <a:ea typeface="+mj-ea"/>
                <a:cs typeface="+mj-cs"/>
                <a:sym typeface="Arial"/>
              </a:rPr>
              <a:t>”</a:t>
            </a:r>
            <a:r>
              <a:t> to </a:t>
            </a:r>
            <a:r>
              <a:rPr>
                <a:latin typeface="+mj-lt"/>
                <a:ea typeface="+mj-ea"/>
                <a:cs typeface="+mj-cs"/>
                <a:sym typeface="Arial"/>
              </a:rPr>
              <a:t>“</a:t>
            </a:r>
            <a:r>
              <a:t>grapefruit</a:t>
            </a:r>
            <a:r>
              <a:rPr>
                <a:latin typeface="+mj-lt"/>
                <a:ea typeface="+mj-ea"/>
                <a:cs typeface="+mj-cs"/>
                <a:sym typeface="Arial"/>
              </a:rPr>
              <a:t>”</a:t>
            </a:r>
          </a:p>
          <a:p>
            <a:pPr marL="914400" lvl="1" indent="-457200">
              <a:spcBef>
                <a:spcPts val="600"/>
              </a:spcBef>
              <a:buBlip>
                <a:blip r:embed="rId3"/>
              </a:buBlip>
            </a:pPr>
            <a:r>
              <a:t>often associated with bruising</a:t>
            </a:r>
          </a:p>
          <a:p>
            <a:pPr marL="914400" lvl="1" indent="-457200">
              <a:spcBef>
                <a:spcPts val="600"/>
              </a:spcBef>
              <a:buBlip>
                <a:blip r:embed="rId3"/>
              </a:buBlip>
            </a:pPr>
            <a:r>
              <a:t>can be quite painful</a:t>
            </a:r>
          </a:p>
          <a:p>
            <a:pPr marL="914400" lvl="1" indent="-457200">
              <a:spcBef>
                <a:spcPts val="600"/>
              </a:spcBef>
              <a:buBlip>
                <a:blip r:embed="rId3"/>
              </a:buBlip>
            </a:pPr>
            <a:r>
              <a:t>occur within days to a week of vasectomy</a:t>
            </a:r>
          </a:p>
        </p:txBody>
      </p:sp>
    </p:spTree>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Vasectomy Background"/>
          <p:cNvSpPr txBox="1">
            <a:spLocks noGrp="1"/>
          </p:cNvSpPr>
          <p:nvPr>
            <p:ph type="title" idx="4294967295"/>
          </p:nvPr>
        </p:nvSpPr>
        <p:spPr>
          <a:xfrm>
            <a:off x="914399" y="503237"/>
            <a:ext cx="7313615" cy="868363"/>
          </a:xfrm>
          <a:prstGeom prst="rect">
            <a:avLst/>
          </a:prstGeom>
        </p:spPr>
        <p:txBody>
          <a:bodyPr>
            <a:normAutofit/>
          </a:bodyPr>
          <a:lstStyle/>
          <a:p>
            <a:r>
              <a:t>Vasectomy Background</a:t>
            </a:r>
          </a:p>
        </p:txBody>
      </p:sp>
      <p:sp>
        <p:nvSpPr>
          <p:cNvPr id="195" name="79% by Urologists…"/>
          <p:cNvSpPr txBox="1">
            <a:spLocks noGrp="1"/>
          </p:cNvSpPr>
          <p:nvPr>
            <p:ph type="body" idx="4294967295"/>
          </p:nvPr>
        </p:nvSpPr>
        <p:spPr>
          <a:xfrm>
            <a:off x="914399" y="1614055"/>
            <a:ext cx="7897092" cy="4056063"/>
          </a:xfrm>
          <a:prstGeom prst="rect">
            <a:avLst/>
          </a:prstGeom>
        </p:spPr>
        <p:txBody>
          <a:bodyPr>
            <a:normAutofit/>
          </a:bodyPr>
          <a:lstStyle/>
          <a:p>
            <a:pPr>
              <a:buBlip>
                <a:blip r:embed="rId3"/>
              </a:buBlip>
              <a:defRPr sz="3200"/>
            </a:pPr>
            <a:r>
              <a:rPr lang="en-CA" dirty="0"/>
              <a:t>You too can do vasectomies!</a:t>
            </a:r>
          </a:p>
          <a:p>
            <a:pPr lvl="1">
              <a:buBlip>
                <a:blip r:embed="rId3"/>
              </a:buBlip>
              <a:defRPr sz="3200"/>
            </a:pPr>
            <a:r>
              <a:rPr dirty="0" smtClean="0"/>
              <a:t>Urologists</a:t>
            </a:r>
            <a:endParaRPr dirty="0"/>
          </a:p>
          <a:p>
            <a:pPr lvl="1">
              <a:buBlip>
                <a:blip r:embed="rId3"/>
              </a:buBlip>
              <a:defRPr sz="3200"/>
            </a:pPr>
            <a:r>
              <a:rPr dirty="0" smtClean="0"/>
              <a:t>Family </a:t>
            </a:r>
            <a:r>
              <a:rPr lang="fr-CA" dirty="0" smtClean="0"/>
              <a:t>Physicians/General </a:t>
            </a:r>
            <a:r>
              <a:rPr lang="fr-CA" dirty="0" err="1" smtClean="0"/>
              <a:t>Practitioners</a:t>
            </a:r>
            <a:r>
              <a:rPr dirty="0" smtClean="0"/>
              <a:t> </a:t>
            </a:r>
            <a:endParaRPr lang="fr-CA" dirty="0" smtClean="0"/>
          </a:p>
          <a:p>
            <a:pPr lvl="1">
              <a:buBlip>
                <a:blip r:embed="rId3"/>
              </a:buBlip>
              <a:defRPr sz="3200"/>
            </a:pPr>
            <a:r>
              <a:rPr lang="fr-CA" dirty="0" smtClean="0"/>
              <a:t>General surgeons</a:t>
            </a:r>
          </a:p>
          <a:p>
            <a:pPr lvl="1">
              <a:buBlip>
                <a:blip r:embed="rId3"/>
              </a:buBlip>
              <a:defRPr sz="3200"/>
            </a:pPr>
            <a:r>
              <a:rPr lang="fr-CA" dirty="0" err="1" smtClean="0"/>
              <a:t>Gynecologists</a:t>
            </a:r>
            <a:endParaRPr dirty="0"/>
          </a:p>
        </p:txBody>
      </p:sp>
    </p:spTree>
  </p:cSld>
  <p:clrMapOvr>
    <a:masterClrMapping/>
  </p:clrMapOvr>
  <p:transition spd="med"/>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 name="Hematoma"/>
          <p:cNvSpPr txBox="1">
            <a:spLocks noGrp="1"/>
          </p:cNvSpPr>
          <p:nvPr>
            <p:ph type="title" idx="4294967295"/>
          </p:nvPr>
        </p:nvSpPr>
        <p:spPr>
          <a:xfrm>
            <a:off x="914399" y="503237"/>
            <a:ext cx="7313615" cy="868363"/>
          </a:xfrm>
          <a:prstGeom prst="rect">
            <a:avLst/>
          </a:prstGeom>
        </p:spPr>
        <p:txBody>
          <a:bodyPr>
            <a:normAutofit/>
          </a:bodyPr>
          <a:lstStyle/>
          <a:p>
            <a:r>
              <a:t>Hematoma</a:t>
            </a:r>
          </a:p>
        </p:txBody>
      </p:sp>
      <p:pic>
        <p:nvPicPr>
          <p:cNvPr id="517" name="C:\Documents and Settings\Owner\My Documents\My Pictures\vasectomy photos\post-vasectomy photos from John\possible hematoma - day 6 after vasectomy.JPG" descr="C:\Documents and Settings\Owner\My Documents\My Pictures\vasectomy photos\post-vasectomy photos from John\possible hematoma - day 6 after vasectomy.JPG"/>
          <p:cNvPicPr>
            <a:picLocks noChangeAspect="1"/>
          </p:cNvPicPr>
          <p:nvPr/>
        </p:nvPicPr>
        <p:blipFill>
          <a:blip r:embed="rId3">
            <a:extLst/>
          </a:blip>
          <a:stretch>
            <a:fillRect/>
          </a:stretch>
        </p:blipFill>
        <p:spPr>
          <a:xfrm>
            <a:off x="2971800" y="1752600"/>
            <a:ext cx="3257550" cy="4343400"/>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 name="Hematoma Treatment"/>
          <p:cNvSpPr txBox="1">
            <a:spLocks noGrp="1"/>
          </p:cNvSpPr>
          <p:nvPr>
            <p:ph type="title" idx="4294967295"/>
          </p:nvPr>
        </p:nvSpPr>
        <p:spPr>
          <a:xfrm>
            <a:off x="914399" y="503237"/>
            <a:ext cx="7313615" cy="868363"/>
          </a:xfrm>
          <a:prstGeom prst="rect">
            <a:avLst/>
          </a:prstGeom>
        </p:spPr>
        <p:txBody>
          <a:bodyPr>
            <a:normAutofit/>
          </a:bodyPr>
          <a:lstStyle/>
          <a:p>
            <a:r>
              <a:t>Hematoma Treatment</a:t>
            </a:r>
          </a:p>
        </p:txBody>
      </p:sp>
      <p:sp>
        <p:nvSpPr>
          <p:cNvPr id="522" name="scrotal support…"/>
          <p:cNvSpPr txBox="1">
            <a:spLocks noGrp="1"/>
          </p:cNvSpPr>
          <p:nvPr>
            <p:ph type="body" idx="4294967295"/>
          </p:nvPr>
        </p:nvSpPr>
        <p:spPr>
          <a:xfrm>
            <a:off x="914399" y="1735136"/>
            <a:ext cx="7313615" cy="4056064"/>
          </a:xfrm>
          <a:prstGeom prst="rect">
            <a:avLst/>
          </a:prstGeom>
        </p:spPr>
        <p:txBody>
          <a:bodyPr>
            <a:normAutofit/>
          </a:bodyPr>
          <a:lstStyle/>
          <a:p>
            <a:pPr marL="449643" indent="-449643" defTabSz="886967">
              <a:spcBef>
                <a:spcPts val="1900"/>
              </a:spcBef>
              <a:buBlip>
                <a:blip r:embed="rId2"/>
              </a:buBlip>
              <a:defRPr sz="3100"/>
            </a:pPr>
            <a:r>
              <a:t>scrotal support</a:t>
            </a:r>
          </a:p>
          <a:p>
            <a:pPr marL="449643" indent="-449643" defTabSz="886967">
              <a:spcBef>
                <a:spcPts val="1900"/>
              </a:spcBef>
              <a:buBlip>
                <a:blip r:embed="rId2"/>
              </a:buBlip>
              <a:defRPr sz="3100"/>
            </a:pPr>
            <a:r>
              <a:t>ice</a:t>
            </a:r>
          </a:p>
          <a:p>
            <a:pPr marL="449643" indent="-449643" defTabSz="886967">
              <a:spcBef>
                <a:spcPts val="1900"/>
              </a:spcBef>
              <a:buBlip>
                <a:blip r:embed="rId2"/>
              </a:buBlip>
              <a:defRPr sz="3100"/>
            </a:pPr>
            <a:r>
              <a:t>ibuprofen</a:t>
            </a:r>
          </a:p>
          <a:p>
            <a:pPr marL="449643" indent="-449643" defTabSz="886967">
              <a:spcBef>
                <a:spcPts val="1900"/>
              </a:spcBef>
              <a:buBlip>
                <a:blip r:embed="rId2"/>
              </a:buBlip>
              <a:defRPr sz="3100"/>
            </a:pPr>
            <a:r>
              <a:t>time!</a:t>
            </a:r>
          </a:p>
          <a:p>
            <a:pPr marL="1218040" lvl="2" indent="-331073" defTabSz="886967">
              <a:spcBef>
                <a:spcPts val="0"/>
              </a:spcBef>
              <a:buBlip>
                <a:blip r:embed="rId3"/>
              </a:buBlip>
              <a:defRPr sz="2700"/>
            </a:pPr>
            <a:r>
              <a:t>Explain these take up to 6 to 8 weeks to reabsorb</a:t>
            </a:r>
          </a:p>
          <a:p>
            <a:pPr marL="1218040" lvl="2" indent="-331073" defTabSz="886967">
              <a:spcBef>
                <a:spcPts val="0"/>
              </a:spcBef>
              <a:buBlip>
                <a:blip r:embed="rId3"/>
              </a:buBlip>
              <a:defRPr sz="2700">
                <a:latin typeface="+mj-lt"/>
                <a:ea typeface="+mj-ea"/>
                <a:cs typeface="+mj-cs"/>
                <a:sym typeface="Arial"/>
              </a:defRPr>
            </a:pPr>
            <a:r>
              <a:t>“</a:t>
            </a:r>
            <a:r>
              <a:rPr>
                <a:latin typeface="Goudy Old Style"/>
                <a:ea typeface="Goudy Old Style"/>
                <a:cs typeface="Goudy Old Style"/>
                <a:sym typeface="Goudy Old Style"/>
              </a:rPr>
              <a:t>like a goose-egg bump on your head</a:t>
            </a:r>
            <a:r>
              <a:t>”</a:t>
            </a:r>
          </a:p>
        </p:txBody>
      </p:sp>
    </p:spTree>
  </p:cSld>
  <p:clrMapOvr>
    <a:masterClrMapping/>
  </p:clrMapOvr>
  <p:transition spd="med"/>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 name="Hematoma Treatment"/>
          <p:cNvSpPr txBox="1">
            <a:spLocks noGrp="1"/>
          </p:cNvSpPr>
          <p:nvPr>
            <p:ph type="title" idx="4294967295"/>
          </p:nvPr>
        </p:nvSpPr>
        <p:spPr>
          <a:xfrm>
            <a:off x="914399" y="503237"/>
            <a:ext cx="7313615" cy="868363"/>
          </a:xfrm>
          <a:prstGeom prst="rect">
            <a:avLst/>
          </a:prstGeom>
        </p:spPr>
        <p:txBody>
          <a:bodyPr>
            <a:normAutofit/>
          </a:bodyPr>
          <a:lstStyle/>
          <a:p>
            <a:r>
              <a:t>Hematoma Treatment</a:t>
            </a:r>
          </a:p>
        </p:txBody>
      </p:sp>
      <p:sp>
        <p:nvSpPr>
          <p:cNvPr id="525" name="If growing after compression, will need surgical consultation (very rare!)"/>
          <p:cNvSpPr txBox="1">
            <a:spLocks noGrp="1"/>
          </p:cNvSpPr>
          <p:nvPr>
            <p:ph type="body" idx="4294967295"/>
          </p:nvPr>
        </p:nvSpPr>
        <p:spPr>
          <a:xfrm>
            <a:off x="914399" y="1735136"/>
            <a:ext cx="7313615" cy="4056064"/>
          </a:xfrm>
          <a:prstGeom prst="rect">
            <a:avLst/>
          </a:prstGeom>
        </p:spPr>
        <p:txBody>
          <a:bodyPr>
            <a:normAutofit/>
          </a:bodyPr>
          <a:lstStyle>
            <a:lvl1pPr>
              <a:buBlip>
                <a:blip r:embed="rId2"/>
              </a:buBlip>
              <a:defRPr sz="2800"/>
            </a:lvl1pPr>
          </a:lstStyle>
          <a:p>
            <a:r>
              <a:t>If growing after compression, will need surgical consultation (very rare!)</a:t>
            </a:r>
          </a:p>
        </p:txBody>
      </p:sp>
    </p:spTree>
  </p:cSld>
  <p:clrMapOvr>
    <a:masterClrMapping/>
  </p:clrMapOvr>
  <p:transition spd="med"/>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 name="Granuloma"/>
          <p:cNvSpPr txBox="1">
            <a:spLocks noGrp="1"/>
          </p:cNvSpPr>
          <p:nvPr>
            <p:ph type="title" idx="4294967295"/>
          </p:nvPr>
        </p:nvSpPr>
        <p:spPr>
          <a:xfrm>
            <a:off x="914399" y="503237"/>
            <a:ext cx="7313615" cy="868363"/>
          </a:xfrm>
          <a:prstGeom prst="rect">
            <a:avLst/>
          </a:prstGeom>
        </p:spPr>
        <p:txBody>
          <a:bodyPr>
            <a:normAutofit/>
          </a:bodyPr>
          <a:lstStyle/>
          <a:p>
            <a:r>
              <a:t>Granuloma</a:t>
            </a:r>
          </a:p>
        </p:txBody>
      </p:sp>
      <p:sp>
        <p:nvSpPr>
          <p:cNvPr id="528" name="a swelling of the vas tube at the severed end…"/>
          <p:cNvSpPr txBox="1">
            <a:spLocks noGrp="1"/>
          </p:cNvSpPr>
          <p:nvPr>
            <p:ph type="body" idx="4294967295"/>
          </p:nvPr>
        </p:nvSpPr>
        <p:spPr>
          <a:xfrm>
            <a:off x="914399" y="1735136"/>
            <a:ext cx="7313615" cy="4056064"/>
          </a:xfrm>
          <a:prstGeom prst="rect">
            <a:avLst/>
          </a:prstGeom>
        </p:spPr>
        <p:txBody>
          <a:bodyPr>
            <a:normAutofit/>
          </a:bodyPr>
          <a:lstStyle/>
          <a:p>
            <a:pPr>
              <a:buBlip>
                <a:blip r:embed="rId3"/>
              </a:buBlip>
              <a:defRPr sz="2800"/>
            </a:pPr>
            <a:r>
              <a:t>a swelling of the vas tube at the severed end</a:t>
            </a:r>
          </a:p>
          <a:p>
            <a:pPr>
              <a:buBlip>
                <a:blip r:embed="rId3"/>
              </a:buBlip>
              <a:defRPr sz="2800"/>
            </a:pPr>
            <a:r>
              <a:t>occurs in about 1/3 of vasectomies</a:t>
            </a:r>
          </a:p>
          <a:p>
            <a:pPr>
              <a:buBlip>
                <a:blip r:embed="rId3"/>
              </a:buBlip>
              <a:defRPr sz="2800"/>
            </a:pPr>
            <a:r>
              <a:t>painful occasionally</a:t>
            </a:r>
          </a:p>
          <a:p>
            <a:pPr>
              <a:buBlip>
                <a:blip r:embed="rId3"/>
              </a:buBlip>
              <a:defRPr sz="2800"/>
            </a:pPr>
            <a:r>
              <a:t>usually resolve with </a:t>
            </a:r>
          </a:p>
          <a:p>
            <a:pPr marL="914400" lvl="1" indent="-457200">
              <a:spcBef>
                <a:spcPts val="600"/>
              </a:spcBef>
              <a:buBlip>
                <a:blip r:embed="rId4"/>
              </a:buBlip>
            </a:pPr>
            <a:r>
              <a:t>ibuprofen</a:t>
            </a:r>
          </a:p>
          <a:p>
            <a:pPr marL="914400" lvl="1" indent="-457200">
              <a:spcBef>
                <a:spcPts val="600"/>
              </a:spcBef>
              <a:buBlip>
                <a:blip r:embed="rId4"/>
              </a:buBlip>
            </a:pPr>
            <a:r>
              <a:t>support</a:t>
            </a:r>
          </a:p>
          <a:p>
            <a:pPr marL="914400" lvl="1" indent="-457200">
              <a:spcBef>
                <a:spcPts val="600"/>
              </a:spcBef>
              <a:buBlip>
                <a:blip r:embed="rId4"/>
              </a:buBlip>
            </a:pPr>
            <a:r>
              <a:t>time</a:t>
            </a:r>
          </a:p>
        </p:txBody>
      </p:sp>
    </p:spTree>
  </p:cSld>
  <p:clrMapOvr>
    <a:masterClrMapping/>
  </p:clrMapOvr>
  <p:transition spd="med"/>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 name="Summary"/>
          <p:cNvSpPr txBox="1">
            <a:spLocks noGrp="1"/>
          </p:cNvSpPr>
          <p:nvPr>
            <p:ph type="title" idx="4294967295"/>
          </p:nvPr>
        </p:nvSpPr>
        <p:spPr>
          <a:xfrm>
            <a:off x="914399" y="503237"/>
            <a:ext cx="7313615" cy="868363"/>
          </a:xfrm>
          <a:prstGeom prst="rect">
            <a:avLst/>
          </a:prstGeom>
        </p:spPr>
        <p:txBody>
          <a:bodyPr>
            <a:normAutofit/>
          </a:bodyPr>
          <a:lstStyle/>
          <a:p>
            <a:r>
              <a:t>Summary</a:t>
            </a:r>
          </a:p>
        </p:txBody>
      </p:sp>
      <p:sp>
        <p:nvSpPr>
          <p:cNvPr id="564" name="A vasectomy is a simple procedure…"/>
          <p:cNvSpPr txBox="1">
            <a:spLocks noGrp="1"/>
          </p:cNvSpPr>
          <p:nvPr>
            <p:ph type="body" idx="4294967295"/>
          </p:nvPr>
        </p:nvSpPr>
        <p:spPr>
          <a:xfrm>
            <a:off x="914399" y="1735136"/>
            <a:ext cx="7313615" cy="4056064"/>
          </a:xfrm>
          <a:prstGeom prst="rect">
            <a:avLst/>
          </a:prstGeom>
        </p:spPr>
        <p:txBody>
          <a:bodyPr>
            <a:normAutofit/>
          </a:bodyPr>
          <a:lstStyle/>
          <a:p>
            <a:pPr>
              <a:buBlip>
                <a:blip r:embed="rId2"/>
              </a:buBlip>
              <a:defRPr sz="2800"/>
            </a:pPr>
            <a:r>
              <a:t>A vasectomy is a simple procedure</a:t>
            </a:r>
          </a:p>
          <a:p>
            <a:pPr>
              <a:buBlip>
                <a:blip r:embed="rId2"/>
              </a:buBlip>
              <a:defRPr sz="2800"/>
            </a:pPr>
            <a:r>
              <a:t>Many techniques exist</a:t>
            </a:r>
          </a:p>
          <a:p>
            <a:pPr>
              <a:buBlip>
                <a:blip r:embed="rId2"/>
              </a:buBlip>
              <a:defRPr sz="2800"/>
            </a:pPr>
            <a:r>
              <a:t>No-Scalpel technique has advantages</a:t>
            </a:r>
          </a:p>
          <a:p>
            <a:pPr>
              <a:buBlip>
                <a:blip r:embed="rId2"/>
              </a:buBlip>
              <a:defRPr sz="2800"/>
            </a:pPr>
            <a:r>
              <a:t>Complications are rare, but do occur</a:t>
            </a:r>
          </a:p>
          <a:p>
            <a:pPr>
              <a:buBlip>
                <a:blip r:embed="rId2"/>
              </a:buBlip>
              <a:defRPr sz="2800"/>
            </a:pPr>
            <a:r>
              <a:t>Most treatments are common sense</a:t>
            </a:r>
          </a:p>
          <a:p>
            <a:pPr>
              <a:buBlip>
                <a:blip r:embed="rId2"/>
              </a:buBlip>
              <a:defRPr sz="2800"/>
            </a:pPr>
            <a:r>
              <a:t>Do integrate this into your practice</a:t>
            </a:r>
          </a:p>
        </p:txBody>
      </p:sp>
    </p:spTree>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Vasectomy Background"/>
          <p:cNvSpPr txBox="1">
            <a:spLocks noGrp="1"/>
          </p:cNvSpPr>
          <p:nvPr>
            <p:ph type="title" idx="4294967295"/>
          </p:nvPr>
        </p:nvSpPr>
        <p:spPr>
          <a:xfrm>
            <a:off x="914399" y="503237"/>
            <a:ext cx="7313615" cy="868363"/>
          </a:xfrm>
          <a:prstGeom prst="rect">
            <a:avLst/>
          </a:prstGeom>
        </p:spPr>
        <p:txBody>
          <a:bodyPr>
            <a:normAutofit/>
          </a:bodyPr>
          <a:lstStyle/>
          <a:p>
            <a:r>
              <a:t>Vasectomy Background</a:t>
            </a:r>
          </a:p>
        </p:txBody>
      </p:sp>
      <p:sp>
        <p:nvSpPr>
          <p:cNvPr id="200" name="Vasectomy safer than tubal ligation…"/>
          <p:cNvSpPr txBox="1">
            <a:spLocks noGrp="1"/>
          </p:cNvSpPr>
          <p:nvPr>
            <p:ph type="body" idx="4294967295"/>
          </p:nvPr>
        </p:nvSpPr>
        <p:spPr>
          <a:xfrm>
            <a:off x="914399" y="2057400"/>
            <a:ext cx="7313615" cy="3733800"/>
          </a:xfrm>
          <a:prstGeom prst="rect">
            <a:avLst/>
          </a:prstGeom>
        </p:spPr>
        <p:txBody>
          <a:bodyPr>
            <a:normAutofit/>
          </a:bodyPr>
          <a:lstStyle/>
          <a:p>
            <a:pPr>
              <a:buBlip>
                <a:blip r:embed="rId3"/>
              </a:buBlip>
              <a:defRPr sz="3200"/>
            </a:pPr>
            <a:r>
              <a:t>Vasectomy safer than tubal ligation</a:t>
            </a:r>
          </a:p>
          <a:p>
            <a:pPr>
              <a:buBlip>
                <a:blip r:embed="rId3"/>
              </a:buBlip>
              <a:defRPr sz="3200"/>
            </a:pPr>
            <a:r>
              <a:t>20 times more risk of major complication with tubal ligation</a:t>
            </a:r>
          </a:p>
        </p:txBody>
      </p:sp>
    </p:spTree>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Anatomy"/>
          <p:cNvSpPr txBox="1">
            <a:spLocks noGrp="1"/>
          </p:cNvSpPr>
          <p:nvPr>
            <p:ph type="title" idx="4294967295"/>
          </p:nvPr>
        </p:nvSpPr>
        <p:spPr>
          <a:xfrm>
            <a:off x="914399" y="503237"/>
            <a:ext cx="7313615" cy="868363"/>
          </a:xfrm>
          <a:prstGeom prst="rect">
            <a:avLst/>
          </a:prstGeom>
        </p:spPr>
        <p:txBody>
          <a:bodyPr>
            <a:normAutofit/>
          </a:bodyPr>
          <a:lstStyle/>
          <a:p>
            <a:r>
              <a:t>Anatomy</a:t>
            </a:r>
          </a:p>
        </p:txBody>
      </p:sp>
      <p:sp>
        <p:nvSpPr>
          <p:cNvPr id="210" name="What is the difference between sperm and semen?…"/>
          <p:cNvSpPr txBox="1">
            <a:spLocks noGrp="1"/>
          </p:cNvSpPr>
          <p:nvPr>
            <p:ph type="body" idx="4294967295"/>
          </p:nvPr>
        </p:nvSpPr>
        <p:spPr>
          <a:xfrm>
            <a:off x="609600" y="1143000"/>
            <a:ext cx="7772400" cy="5029200"/>
          </a:xfrm>
          <a:prstGeom prst="rect">
            <a:avLst/>
          </a:prstGeom>
        </p:spPr>
        <p:txBody>
          <a:bodyPr>
            <a:normAutofit/>
          </a:bodyPr>
          <a:lstStyle/>
          <a:p>
            <a:pPr marL="0" indent="0" defTabSz="886967">
              <a:spcBef>
                <a:spcPts val="1900"/>
              </a:spcBef>
              <a:buSzTx/>
              <a:buNone/>
              <a:defRPr sz="2300"/>
            </a:pPr>
            <a:endParaRPr/>
          </a:p>
          <a:p>
            <a:pPr marL="0" indent="0" defTabSz="886967">
              <a:spcBef>
                <a:spcPts val="1900"/>
              </a:spcBef>
              <a:buBlip>
                <a:blip r:embed="rId3"/>
              </a:buBlip>
              <a:defRPr sz="2700"/>
            </a:pPr>
            <a:r>
              <a:t>What is the difference between sperm and semen?</a:t>
            </a:r>
          </a:p>
          <a:p>
            <a:pPr marL="0" indent="0" defTabSz="886967">
              <a:spcBef>
                <a:spcPts val="1900"/>
              </a:spcBef>
              <a:buBlip>
                <a:blip r:embed="rId3"/>
              </a:buBlip>
              <a:defRPr sz="2700"/>
            </a:pPr>
            <a:r>
              <a:t>Where is sperm made?</a:t>
            </a:r>
          </a:p>
          <a:p>
            <a:pPr marL="0" indent="0" defTabSz="886967">
              <a:spcBef>
                <a:spcPts val="1900"/>
              </a:spcBef>
              <a:buBlip>
                <a:blip r:embed="rId3"/>
              </a:buBlip>
              <a:defRPr sz="2700"/>
            </a:pPr>
            <a:r>
              <a:t>Where is semen made?</a:t>
            </a:r>
          </a:p>
          <a:p>
            <a:pPr marL="0" indent="0" defTabSz="886967">
              <a:spcBef>
                <a:spcPts val="1900"/>
              </a:spcBef>
              <a:buBlip>
                <a:blip r:embed="rId3"/>
              </a:buBlip>
              <a:defRPr sz="2700"/>
            </a:pPr>
            <a:r>
              <a:t>How does the sperm get to the semen?</a:t>
            </a:r>
          </a:p>
          <a:p>
            <a:pPr marL="0" indent="0" defTabSz="886967">
              <a:spcBef>
                <a:spcPts val="1900"/>
              </a:spcBef>
              <a:buBlip>
                <a:blip r:embed="rId3"/>
              </a:buBlip>
              <a:defRPr sz="2700"/>
            </a:pPr>
            <a:endParaRPr/>
          </a:p>
          <a:p>
            <a:pPr marL="0" indent="0" defTabSz="886967">
              <a:spcBef>
                <a:spcPts val="1900"/>
              </a:spcBef>
              <a:buSzTx/>
              <a:buNone/>
              <a:defRPr sz="2700"/>
            </a:pPr>
            <a:r>
              <a:t>     </a:t>
            </a:r>
          </a:p>
        </p:txBody>
      </p:sp>
    </p:spTree>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Anatomy"/>
          <p:cNvSpPr txBox="1">
            <a:spLocks noGrp="1"/>
          </p:cNvSpPr>
          <p:nvPr>
            <p:ph type="title" idx="4294967295"/>
          </p:nvPr>
        </p:nvSpPr>
        <p:spPr>
          <a:xfrm>
            <a:off x="914399" y="503237"/>
            <a:ext cx="7313615" cy="868363"/>
          </a:xfrm>
          <a:prstGeom prst="rect">
            <a:avLst/>
          </a:prstGeom>
        </p:spPr>
        <p:txBody>
          <a:bodyPr>
            <a:normAutofit/>
          </a:bodyPr>
          <a:lstStyle/>
          <a:p>
            <a:r>
              <a:t>Anatomy</a:t>
            </a:r>
          </a:p>
        </p:txBody>
      </p:sp>
      <p:sp>
        <p:nvSpPr>
          <p:cNvPr id="215" name="Double-click to edit"/>
          <p:cNvSpPr txBox="1">
            <a:spLocks noGrp="1"/>
          </p:cNvSpPr>
          <p:nvPr>
            <p:ph type="body" idx="4294967295"/>
          </p:nvPr>
        </p:nvSpPr>
        <p:spPr>
          <a:xfrm>
            <a:off x="609600" y="1143000"/>
            <a:ext cx="7772400" cy="5029200"/>
          </a:xfrm>
          <a:prstGeom prst="rect">
            <a:avLst/>
          </a:prstGeom>
        </p:spPr>
        <p:txBody>
          <a:bodyPr>
            <a:normAutofit/>
          </a:bodyPr>
          <a:lstStyle/>
          <a:p>
            <a:pPr marL="0" indent="0">
              <a:buBlip>
                <a:blip r:embed="rId3"/>
              </a:buBlip>
              <a:defRPr sz="2800"/>
            </a:pPr>
            <a:endParaRPr/>
          </a:p>
          <a:p>
            <a:pPr marL="0" indent="0">
              <a:buSzTx/>
              <a:buNone/>
              <a:defRPr sz="2800"/>
            </a:pPr>
            <a:r>
              <a:t>     </a:t>
            </a:r>
          </a:p>
        </p:txBody>
      </p:sp>
      <p:pic>
        <p:nvPicPr>
          <p:cNvPr id="216" name="thumbnail_penis scrotum sagital with vas deferens - this illustrates vas deferens before vasectomy.jpg" descr="thumbnail_penis scrotum sagital with vas deferens - this illustrates vas deferens before vasectomy.jpg"/>
          <p:cNvPicPr>
            <a:picLocks noChangeAspect="1"/>
          </p:cNvPicPr>
          <p:nvPr/>
        </p:nvPicPr>
        <p:blipFill>
          <a:blip r:embed="rId4">
            <a:extLst/>
          </a:blip>
          <a:stretch>
            <a:fillRect/>
          </a:stretch>
        </p:blipFill>
        <p:spPr>
          <a:xfrm>
            <a:off x="947347" y="1503836"/>
            <a:ext cx="7096907" cy="4731271"/>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Anatomy_of_vasectomy" descr="Anatomy_of_vasectomy"/>
          <p:cNvPicPr>
            <a:picLocks noChangeAspect="1"/>
          </p:cNvPicPr>
          <p:nvPr/>
        </p:nvPicPr>
        <p:blipFill>
          <a:blip r:embed="rId3">
            <a:extLst/>
          </a:blip>
          <a:stretch>
            <a:fillRect/>
          </a:stretch>
        </p:blipFill>
        <p:spPr>
          <a:xfrm>
            <a:off x="76200" y="0"/>
            <a:ext cx="6445250" cy="6858000"/>
          </a:xfrm>
          <a:prstGeom prst="rect">
            <a:avLst/>
          </a:prstGeom>
          <a:ln w="12700">
            <a:miter lim="400000"/>
          </a:ln>
        </p:spPr>
      </p:pic>
      <p:sp>
        <p:nvSpPr>
          <p:cNvPr id="221" name="Anatomy"/>
          <p:cNvSpPr txBox="1"/>
          <p:nvPr/>
        </p:nvSpPr>
        <p:spPr>
          <a:xfrm>
            <a:off x="5638800" y="93979"/>
            <a:ext cx="3429000" cy="8026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lgn="ctr">
              <a:defRPr sz="4600">
                <a:latin typeface="Goudy Old Style"/>
                <a:ea typeface="Goudy Old Style"/>
                <a:cs typeface="Goudy Old Style"/>
                <a:sym typeface="Goudy Old Style"/>
              </a:defRPr>
            </a:lvl1pPr>
          </a:lstStyle>
          <a:p>
            <a:r>
              <a:t>Anatomy</a:t>
            </a:r>
          </a:p>
        </p:txBody>
      </p:sp>
    </p:spTree>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Anatomy"/>
          <p:cNvSpPr txBox="1">
            <a:spLocks noGrp="1"/>
          </p:cNvSpPr>
          <p:nvPr>
            <p:ph type="title" idx="4294967295"/>
          </p:nvPr>
        </p:nvSpPr>
        <p:spPr>
          <a:xfrm>
            <a:off x="914399" y="503237"/>
            <a:ext cx="7313615" cy="868363"/>
          </a:xfrm>
          <a:prstGeom prst="rect">
            <a:avLst/>
          </a:prstGeom>
        </p:spPr>
        <p:txBody>
          <a:bodyPr>
            <a:normAutofit/>
          </a:bodyPr>
          <a:lstStyle/>
          <a:p>
            <a:r>
              <a:t>Anatomy</a:t>
            </a:r>
          </a:p>
        </p:txBody>
      </p:sp>
      <p:sp>
        <p:nvSpPr>
          <p:cNvPr id="226" name="Which organs push semen out during ejaculation?…"/>
          <p:cNvSpPr txBox="1">
            <a:spLocks noGrp="1"/>
          </p:cNvSpPr>
          <p:nvPr>
            <p:ph type="body" idx="4294967295"/>
          </p:nvPr>
        </p:nvSpPr>
        <p:spPr>
          <a:xfrm>
            <a:off x="609600" y="1143000"/>
            <a:ext cx="7772400" cy="5029200"/>
          </a:xfrm>
          <a:prstGeom prst="rect">
            <a:avLst/>
          </a:prstGeom>
        </p:spPr>
        <p:txBody>
          <a:bodyPr>
            <a:normAutofit/>
          </a:bodyPr>
          <a:lstStyle/>
          <a:p>
            <a:pPr marL="0" indent="0">
              <a:buSzTx/>
              <a:buNone/>
            </a:pPr>
            <a:endParaRPr/>
          </a:p>
          <a:p>
            <a:pPr marL="0" indent="0">
              <a:buBlip>
                <a:blip r:embed="rId3"/>
              </a:buBlip>
              <a:defRPr sz="2800"/>
            </a:pPr>
            <a:r>
              <a:t>Which organs push semen out during ejaculation?</a:t>
            </a:r>
          </a:p>
          <a:p>
            <a:pPr marL="0" indent="0">
              <a:buBlip>
                <a:blip r:embed="rId3"/>
              </a:buBlip>
              <a:defRPr sz="2800"/>
            </a:pPr>
            <a:r>
              <a:t>Does semen change after vasectomy?</a:t>
            </a:r>
          </a:p>
          <a:p>
            <a:pPr marL="0" indent="0">
              <a:buBlip>
                <a:blip r:embed="rId3"/>
              </a:buBlip>
              <a:defRPr sz="2800"/>
            </a:pPr>
            <a:endParaRPr/>
          </a:p>
          <a:p>
            <a:pPr marL="0" indent="0">
              <a:buBlip>
                <a:blip r:embed="rId3"/>
              </a:buBlip>
              <a:defRPr sz="2800"/>
            </a:pPr>
            <a:endParaRPr/>
          </a:p>
          <a:p>
            <a:pPr marL="0" indent="0">
              <a:buSzTx/>
              <a:buNone/>
              <a:defRPr sz="2800"/>
            </a:pPr>
            <a:r>
              <a:t>     </a:t>
            </a:r>
          </a:p>
        </p:txBody>
      </p:sp>
    </p:spTree>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Anatomy"/>
          <p:cNvSpPr txBox="1">
            <a:spLocks noGrp="1"/>
          </p:cNvSpPr>
          <p:nvPr>
            <p:ph type="title" idx="4294967295"/>
          </p:nvPr>
        </p:nvSpPr>
        <p:spPr>
          <a:xfrm>
            <a:off x="914399" y="503237"/>
            <a:ext cx="7313615" cy="868363"/>
          </a:xfrm>
          <a:prstGeom prst="rect">
            <a:avLst/>
          </a:prstGeom>
        </p:spPr>
        <p:txBody>
          <a:bodyPr>
            <a:normAutofit/>
          </a:bodyPr>
          <a:lstStyle/>
          <a:p>
            <a:r>
              <a:t>Anatomy</a:t>
            </a:r>
          </a:p>
        </p:txBody>
      </p:sp>
      <p:sp>
        <p:nvSpPr>
          <p:cNvPr id="231" name="Double-click to edit"/>
          <p:cNvSpPr txBox="1">
            <a:spLocks noGrp="1"/>
          </p:cNvSpPr>
          <p:nvPr>
            <p:ph type="body" idx="4294967295"/>
          </p:nvPr>
        </p:nvSpPr>
        <p:spPr>
          <a:xfrm>
            <a:off x="609600" y="1143000"/>
            <a:ext cx="7772400" cy="5029200"/>
          </a:xfrm>
          <a:prstGeom prst="rect">
            <a:avLst/>
          </a:prstGeom>
        </p:spPr>
        <p:txBody>
          <a:bodyPr>
            <a:normAutofit/>
          </a:bodyPr>
          <a:lstStyle/>
          <a:p>
            <a:pPr marL="0" indent="0">
              <a:buBlip>
                <a:blip r:embed="rId3"/>
              </a:buBlip>
              <a:defRPr sz="2800"/>
            </a:pPr>
            <a:endParaRPr/>
          </a:p>
          <a:p>
            <a:pPr marL="0" indent="0">
              <a:buSzTx/>
              <a:buNone/>
              <a:defRPr sz="2800"/>
            </a:pPr>
            <a:r>
              <a:t>     </a:t>
            </a:r>
          </a:p>
        </p:txBody>
      </p:sp>
      <p:pic>
        <p:nvPicPr>
          <p:cNvPr id="232" name="thumbnail_penis prostate and seminal vesicles - this shows where semen comes from.jpg" descr="thumbnail_penis prostate and seminal vesicles - this shows where semen comes from.jpg"/>
          <p:cNvPicPr>
            <a:picLocks noChangeAspect="1"/>
          </p:cNvPicPr>
          <p:nvPr/>
        </p:nvPicPr>
        <p:blipFill>
          <a:blip r:embed="rId4">
            <a:extLst/>
          </a:blip>
          <a:stretch>
            <a:fillRect/>
          </a:stretch>
        </p:blipFill>
        <p:spPr>
          <a:xfrm>
            <a:off x="723900" y="1476695"/>
            <a:ext cx="7543800" cy="5029202"/>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 name="Anatomy"/>
          <p:cNvSpPr txBox="1">
            <a:spLocks noGrp="1"/>
          </p:cNvSpPr>
          <p:nvPr>
            <p:ph type="title" idx="4294967295"/>
          </p:nvPr>
        </p:nvSpPr>
        <p:spPr>
          <a:xfrm>
            <a:off x="914399" y="503237"/>
            <a:ext cx="7313615" cy="868363"/>
          </a:xfrm>
          <a:prstGeom prst="rect">
            <a:avLst/>
          </a:prstGeom>
        </p:spPr>
        <p:txBody>
          <a:bodyPr>
            <a:normAutofit/>
          </a:bodyPr>
          <a:lstStyle/>
          <a:p>
            <a:r>
              <a:t>Anatomy</a:t>
            </a:r>
          </a:p>
        </p:txBody>
      </p:sp>
      <p:sp>
        <p:nvSpPr>
          <p:cNvPr id="237" name="Where is testosterone made?…"/>
          <p:cNvSpPr txBox="1">
            <a:spLocks noGrp="1"/>
          </p:cNvSpPr>
          <p:nvPr>
            <p:ph type="body" idx="4294967295"/>
          </p:nvPr>
        </p:nvSpPr>
        <p:spPr>
          <a:xfrm>
            <a:off x="609600" y="1143000"/>
            <a:ext cx="7772400" cy="5029200"/>
          </a:xfrm>
          <a:prstGeom prst="rect">
            <a:avLst/>
          </a:prstGeom>
        </p:spPr>
        <p:txBody>
          <a:bodyPr>
            <a:normAutofit/>
          </a:bodyPr>
          <a:lstStyle/>
          <a:p>
            <a:pPr marL="0" indent="0" defTabSz="713230">
              <a:spcBef>
                <a:spcPts val="1500"/>
              </a:spcBef>
              <a:buSzTx/>
              <a:buNone/>
              <a:defRPr sz="1800"/>
            </a:pPr>
            <a:endParaRPr/>
          </a:p>
          <a:p>
            <a:pPr marL="0" indent="0" defTabSz="713230">
              <a:spcBef>
                <a:spcPts val="1500"/>
              </a:spcBef>
              <a:buBlip>
                <a:blip r:embed="rId3"/>
              </a:buBlip>
              <a:defRPr sz="2100"/>
            </a:pPr>
            <a:r>
              <a:t>Where is testosterone made?</a:t>
            </a:r>
          </a:p>
          <a:p>
            <a:pPr marL="0" indent="0" defTabSz="713230">
              <a:spcBef>
                <a:spcPts val="1500"/>
              </a:spcBef>
              <a:buBlip>
                <a:blip r:embed="rId3"/>
              </a:buBlip>
              <a:defRPr sz="2100"/>
            </a:pPr>
            <a:r>
              <a:t>How is testosterone sent to the body, muscles, etc?</a:t>
            </a:r>
          </a:p>
          <a:p>
            <a:pPr marL="0" indent="0" defTabSz="713230">
              <a:spcBef>
                <a:spcPts val="1500"/>
              </a:spcBef>
              <a:buBlip>
                <a:blip r:embed="rId3"/>
              </a:buBlip>
              <a:defRPr sz="2100"/>
            </a:pPr>
            <a:r>
              <a:t>Where is the main organ of sex drive?</a:t>
            </a:r>
          </a:p>
          <a:p>
            <a:pPr marL="0" indent="0" defTabSz="713230">
              <a:spcBef>
                <a:spcPts val="1500"/>
              </a:spcBef>
              <a:buBlip>
                <a:blip r:embed="rId3"/>
              </a:buBlip>
              <a:defRPr sz="2100"/>
            </a:pPr>
            <a:r>
              <a:t>Why does a vasectomy not affect sex drive?</a:t>
            </a:r>
          </a:p>
          <a:p>
            <a:pPr marL="0" indent="0" defTabSz="713230">
              <a:spcBef>
                <a:spcPts val="1500"/>
              </a:spcBef>
              <a:buBlip>
                <a:blip r:embed="rId3"/>
              </a:buBlip>
              <a:defRPr sz="2100"/>
            </a:pPr>
            <a:endParaRPr/>
          </a:p>
          <a:p>
            <a:pPr marL="0" indent="0" defTabSz="713230">
              <a:spcBef>
                <a:spcPts val="1500"/>
              </a:spcBef>
              <a:buBlip>
                <a:blip r:embed="rId3"/>
              </a:buBlip>
              <a:defRPr sz="2100"/>
            </a:pPr>
            <a:endParaRPr/>
          </a:p>
          <a:p>
            <a:pPr marL="0" indent="0" defTabSz="713230">
              <a:spcBef>
                <a:spcPts val="1500"/>
              </a:spcBef>
              <a:buBlip>
                <a:blip r:embed="rId3"/>
              </a:buBlip>
              <a:defRPr sz="2100"/>
            </a:pPr>
            <a:endParaRPr/>
          </a:p>
          <a:p>
            <a:pPr marL="0" indent="0" defTabSz="713230">
              <a:spcBef>
                <a:spcPts val="1500"/>
              </a:spcBef>
              <a:buSzTx/>
              <a:buNone/>
              <a:defRPr sz="2100"/>
            </a:pPr>
            <a:r>
              <a:t>     </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Anatomy"/>
          <p:cNvSpPr txBox="1"/>
          <p:nvPr/>
        </p:nvSpPr>
        <p:spPr>
          <a:xfrm>
            <a:off x="5638800" y="93979"/>
            <a:ext cx="3429000" cy="8026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lgn="ctr">
              <a:defRPr sz="4600">
                <a:latin typeface="Goudy Old Style"/>
                <a:ea typeface="Goudy Old Style"/>
                <a:cs typeface="Goudy Old Style"/>
                <a:sym typeface="Goudy Old Style"/>
              </a:defRPr>
            </a:lvl1pPr>
          </a:lstStyle>
          <a:p>
            <a:r>
              <a:t>Anatomy</a:t>
            </a:r>
          </a:p>
        </p:txBody>
      </p:sp>
      <p:pic>
        <p:nvPicPr>
          <p:cNvPr id="242" name="image.png" descr="image.png"/>
          <p:cNvPicPr>
            <a:picLocks noChangeAspect="1"/>
          </p:cNvPicPr>
          <p:nvPr/>
        </p:nvPicPr>
        <p:blipFill>
          <a:blip r:embed="rId3">
            <a:extLst/>
          </a:blip>
          <a:stretch>
            <a:fillRect/>
          </a:stretch>
        </p:blipFill>
        <p:spPr>
          <a:xfrm>
            <a:off x="1700869" y="400708"/>
            <a:ext cx="4163901" cy="6056583"/>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Disclosures"/>
          <p:cNvSpPr txBox="1">
            <a:spLocks noGrp="1"/>
          </p:cNvSpPr>
          <p:nvPr>
            <p:ph type="title" idx="4294967295"/>
          </p:nvPr>
        </p:nvSpPr>
        <p:spPr>
          <a:xfrm>
            <a:off x="685800" y="533398"/>
            <a:ext cx="7772400" cy="1143004"/>
          </a:xfrm>
          <a:prstGeom prst="rect">
            <a:avLst/>
          </a:prstGeom>
        </p:spPr>
        <p:txBody>
          <a:bodyPr lIns="0" tIns="0" rIns="0" bIns="0" anchor="b">
            <a:normAutofit/>
          </a:bodyPr>
          <a:lstStyle>
            <a:lvl1pPr>
              <a:lnSpc>
                <a:spcPts val="5000"/>
              </a:lnSpc>
              <a:defRPr sz="6000"/>
            </a:lvl1pPr>
          </a:lstStyle>
          <a:p>
            <a:r>
              <a:t>Disclosures</a:t>
            </a:r>
          </a:p>
        </p:txBody>
      </p:sp>
      <p:sp>
        <p:nvSpPr>
          <p:cNvPr id="156" name="Nothing to disclose.…"/>
          <p:cNvSpPr txBox="1">
            <a:spLocks noGrp="1"/>
          </p:cNvSpPr>
          <p:nvPr>
            <p:ph type="body" sz="quarter" idx="4294967295"/>
          </p:nvPr>
        </p:nvSpPr>
        <p:spPr>
          <a:xfrm>
            <a:off x="3581400" y="2057400"/>
            <a:ext cx="5562600" cy="1752600"/>
          </a:xfrm>
          <a:prstGeom prst="rect">
            <a:avLst/>
          </a:prstGeom>
        </p:spPr>
        <p:txBody>
          <a:bodyPr lIns="0" tIns="0" rIns="0" bIns="0">
            <a:normAutofit/>
          </a:bodyPr>
          <a:lstStyle/>
          <a:p>
            <a:pPr marL="0" indent="0">
              <a:lnSpc>
                <a:spcPts val="2600"/>
              </a:lnSpc>
              <a:spcBef>
                <a:spcPts val="0"/>
              </a:spcBef>
              <a:buSzTx/>
              <a:buNone/>
              <a:defRPr sz="2800"/>
            </a:pPr>
            <a:r>
              <a:t>Nothing to disclose.</a:t>
            </a:r>
          </a:p>
          <a:p>
            <a:pPr marL="0" indent="0">
              <a:lnSpc>
                <a:spcPts val="2600"/>
              </a:lnSpc>
              <a:spcBef>
                <a:spcPts val="0"/>
              </a:spcBef>
              <a:buSzTx/>
              <a:buNone/>
              <a:defRPr sz="2800"/>
            </a:pPr>
            <a:endParaRPr/>
          </a:p>
          <a:p>
            <a:pPr marL="0" indent="0">
              <a:lnSpc>
                <a:spcPts val="2600"/>
              </a:lnSpc>
              <a:spcBef>
                <a:spcPts val="0"/>
              </a:spcBef>
              <a:buSzTx/>
              <a:buNone/>
              <a:defRPr sz="2800"/>
            </a:pPr>
            <a:endParaRPr/>
          </a:p>
          <a:p>
            <a:pPr marL="0" indent="0">
              <a:lnSpc>
                <a:spcPts val="2600"/>
              </a:lnSpc>
              <a:spcBef>
                <a:spcPts val="0"/>
              </a:spcBef>
              <a:buSzTx/>
              <a:buNone/>
              <a:defRPr sz="2800"/>
            </a:pPr>
            <a:r>
              <a:t>No financial gain. </a:t>
            </a:r>
            <a:br/>
            <a:r>
              <a:t>We do this because it’s important.  </a:t>
            </a:r>
          </a:p>
        </p:txBody>
      </p:sp>
      <p:pic>
        <p:nvPicPr>
          <p:cNvPr id="157" name="image.png" descr="image.png"/>
          <p:cNvPicPr>
            <a:picLocks noChangeAspect="1"/>
          </p:cNvPicPr>
          <p:nvPr/>
        </p:nvPicPr>
        <p:blipFill>
          <a:blip r:embed="rId2">
            <a:extLst/>
          </a:blip>
          <a:stretch>
            <a:fillRect/>
          </a:stretch>
        </p:blipFill>
        <p:spPr>
          <a:xfrm>
            <a:off x="0" y="2286000"/>
            <a:ext cx="3289300" cy="3352800"/>
          </a:xfrm>
          <a:prstGeom prst="rect">
            <a:avLst/>
          </a:prstGeom>
          <a:ln w="12700">
            <a:miter lim="400000"/>
          </a:ln>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Vasectomy Procedure"/>
          <p:cNvSpPr txBox="1">
            <a:spLocks noGrp="1"/>
          </p:cNvSpPr>
          <p:nvPr>
            <p:ph type="title" idx="4294967295"/>
          </p:nvPr>
        </p:nvSpPr>
        <p:spPr>
          <a:xfrm>
            <a:off x="914399" y="503237"/>
            <a:ext cx="7313615" cy="868363"/>
          </a:xfrm>
          <a:prstGeom prst="rect">
            <a:avLst/>
          </a:prstGeom>
        </p:spPr>
        <p:txBody>
          <a:bodyPr>
            <a:normAutofit/>
          </a:bodyPr>
          <a:lstStyle/>
          <a:p>
            <a:r>
              <a:t>Vasectomy Procedure</a:t>
            </a:r>
          </a:p>
        </p:txBody>
      </p:sp>
      <p:sp>
        <p:nvSpPr>
          <p:cNvPr id="247" name="There are two main techniques:…"/>
          <p:cNvSpPr txBox="1">
            <a:spLocks noGrp="1"/>
          </p:cNvSpPr>
          <p:nvPr>
            <p:ph type="body" idx="4294967295"/>
          </p:nvPr>
        </p:nvSpPr>
        <p:spPr>
          <a:xfrm>
            <a:off x="914399" y="1735136"/>
            <a:ext cx="7313615" cy="4056064"/>
          </a:xfrm>
          <a:prstGeom prst="rect">
            <a:avLst/>
          </a:prstGeom>
        </p:spPr>
        <p:txBody>
          <a:bodyPr>
            <a:normAutofit/>
          </a:bodyPr>
          <a:lstStyle/>
          <a:p>
            <a:pPr>
              <a:buBlip>
                <a:blip r:embed="rId3"/>
              </a:buBlip>
              <a:defRPr sz="3200"/>
            </a:pPr>
            <a:r>
              <a:t>There are two main techniques:</a:t>
            </a:r>
          </a:p>
          <a:p>
            <a:pPr>
              <a:buBlip>
                <a:blip r:embed="rId3"/>
              </a:buBlip>
              <a:defRPr sz="1000"/>
            </a:pPr>
            <a:endParaRPr/>
          </a:p>
          <a:p>
            <a:pPr marL="914400" lvl="1" indent="-457200">
              <a:spcBef>
                <a:spcPts val="600"/>
              </a:spcBef>
              <a:buBlip>
                <a:blip r:embed="rId4"/>
              </a:buBlip>
              <a:defRPr sz="3000"/>
            </a:pPr>
            <a:r>
              <a:t> traditional open technique</a:t>
            </a:r>
          </a:p>
          <a:p>
            <a:pPr marL="914400" lvl="1" indent="-457200">
              <a:spcBef>
                <a:spcPts val="600"/>
              </a:spcBef>
              <a:buBlip>
                <a:blip r:embed="rId4"/>
              </a:buBlip>
              <a:defRPr sz="3000"/>
            </a:pPr>
            <a:r>
              <a:t> no-scalpel technique</a:t>
            </a:r>
          </a:p>
        </p:txBody>
      </p:sp>
    </p:spTree>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Traditional Vasectomy"/>
          <p:cNvSpPr txBox="1">
            <a:spLocks noGrp="1"/>
          </p:cNvSpPr>
          <p:nvPr>
            <p:ph type="title" idx="4294967295"/>
          </p:nvPr>
        </p:nvSpPr>
        <p:spPr>
          <a:xfrm>
            <a:off x="914399" y="503237"/>
            <a:ext cx="7313615" cy="868363"/>
          </a:xfrm>
          <a:prstGeom prst="rect">
            <a:avLst/>
          </a:prstGeom>
        </p:spPr>
        <p:txBody>
          <a:bodyPr>
            <a:normAutofit/>
          </a:bodyPr>
          <a:lstStyle/>
          <a:p>
            <a:r>
              <a:t>Traditional Vasectomy</a:t>
            </a:r>
          </a:p>
        </p:txBody>
      </p:sp>
      <p:sp>
        <p:nvSpPr>
          <p:cNvPr id="252" name="a scalpel incision is made in the scrotum…"/>
          <p:cNvSpPr txBox="1">
            <a:spLocks noGrp="1"/>
          </p:cNvSpPr>
          <p:nvPr>
            <p:ph type="body" idx="4294967295"/>
          </p:nvPr>
        </p:nvSpPr>
        <p:spPr>
          <a:xfrm>
            <a:off x="914400" y="1735136"/>
            <a:ext cx="3491346" cy="4056064"/>
          </a:xfrm>
          <a:prstGeom prst="rect">
            <a:avLst/>
          </a:prstGeom>
        </p:spPr>
        <p:txBody>
          <a:bodyPr>
            <a:normAutofit fontScale="92500" lnSpcReduction="20000"/>
          </a:bodyPr>
          <a:lstStyle/>
          <a:p>
            <a:pPr>
              <a:buBlip>
                <a:blip r:embed="rId3"/>
              </a:buBlip>
              <a:defRPr sz="2800"/>
            </a:pPr>
            <a:r>
              <a:rPr dirty="0"/>
              <a:t> </a:t>
            </a:r>
            <a:r>
              <a:rPr sz="3200" dirty="0"/>
              <a:t>a scalpel incision is made in the scrotum</a:t>
            </a:r>
          </a:p>
          <a:p>
            <a:pPr>
              <a:buBlip>
                <a:blip r:embed="rId3"/>
              </a:buBlip>
              <a:defRPr sz="3200"/>
            </a:pPr>
            <a:r>
              <a:rPr dirty="0"/>
              <a:t> the vasa are exposed and cut, tied, or otherwise blocked</a:t>
            </a:r>
          </a:p>
          <a:p>
            <a:pPr>
              <a:buBlip>
                <a:blip r:embed="rId3"/>
              </a:buBlip>
              <a:defRPr sz="3200"/>
            </a:pPr>
            <a:r>
              <a:rPr dirty="0"/>
              <a:t> the scrotum is sutured closed</a:t>
            </a:r>
          </a:p>
        </p:txBody>
      </p:sp>
      <p:pic>
        <p:nvPicPr>
          <p:cNvPr id="4" name="Picture 2" descr="http://www.vasectomy-information.com/wordpress/wp-content/uploads/2010/05/incision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9951" y="1558344"/>
            <a:ext cx="3308063" cy="4962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Why not use a scalpel?"/>
          <p:cNvSpPr txBox="1">
            <a:spLocks noGrp="1"/>
          </p:cNvSpPr>
          <p:nvPr>
            <p:ph type="title" idx="4294967295"/>
          </p:nvPr>
        </p:nvSpPr>
        <p:spPr>
          <a:xfrm>
            <a:off x="914399" y="503237"/>
            <a:ext cx="7313615" cy="868363"/>
          </a:xfrm>
          <a:prstGeom prst="rect">
            <a:avLst/>
          </a:prstGeom>
        </p:spPr>
        <p:txBody>
          <a:bodyPr>
            <a:normAutofit/>
          </a:bodyPr>
          <a:lstStyle/>
          <a:p>
            <a:r>
              <a:t>Why not use a scalpel?</a:t>
            </a:r>
          </a:p>
        </p:txBody>
      </p:sp>
      <p:pic>
        <p:nvPicPr>
          <p:cNvPr id="257" name="scalpel.jpeg" descr="scalpel.jpeg"/>
          <p:cNvPicPr>
            <a:picLocks noChangeAspect="1"/>
          </p:cNvPicPr>
          <p:nvPr/>
        </p:nvPicPr>
        <p:blipFill>
          <a:blip r:embed="rId3">
            <a:extLst/>
          </a:blip>
          <a:srcRect l="11534" t="19133" r="29325" b="30957"/>
          <a:stretch>
            <a:fillRect/>
          </a:stretch>
        </p:blipFill>
        <p:spPr>
          <a:xfrm>
            <a:off x="2938264" y="2021602"/>
            <a:ext cx="3267529" cy="3897906"/>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Minimally Invasive Procedures"/>
          <p:cNvSpPr txBox="1">
            <a:spLocks noGrp="1"/>
          </p:cNvSpPr>
          <p:nvPr>
            <p:ph type="title" idx="4294967295"/>
          </p:nvPr>
        </p:nvSpPr>
        <p:spPr>
          <a:xfrm>
            <a:off x="762000" y="228598"/>
            <a:ext cx="7772400" cy="1143004"/>
          </a:xfrm>
          <a:prstGeom prst="rect">
            <a:avLst/>
          </a:prstGeom>
        </p:spPr>
        <p:txBody>
          <a:bodyPr>
            <a:normAutofit/>
          </a:bodyPr>
          <a:lstStyle/>
          <a:p>
            <a:r>
              <a:t>Minimally Invasive Procedures</a:t>
            </a:r>
          </a:p>
        </p:txBody>
      </p:sp>
      <p:sp>
        <p:nvSpPr>
          <p:cNvPr id="262" name="Usually lower risk…"/>
          <p:cNvSpPr txBox="1">
            <a:spLocks noGrp="1"/>
          </p:cNvSpPr>
          <p:nvPr>
            <p:ph type="body" idx="4294967295"/>
          </p:nvPr>
        </p:nvSpPr>
        <p:spPr>
          <a:xfrm>
            <a:off x="914400" y="1735136"/>
            <a:ext cx="7391400" cy="4894265"/>
          </a:xfrm>
          <a:prstGeom prst="rect">
            <a:avLst/>
          </a:prstGeom>
        </p:spPr>
        <p:txBody>
          <a:bodyPr>
            <a:normAutofit/>
          </a:bodyPr>
          <a:lstStyle/>
          <a:p>
            <a:pPr>
              <a:buBlip>
                <a:blip r:embed="rId2"/>
              </a:buBlip>
              <a:defRPr sz="3200"/>
            </a:pPr>
            <a:r>
              <a:t>Usually lower risk</a:t>
            </a:r>
          </a:p>
          <a:p>
            <a:pPr>
              <a:buBlip>
                <a:blip r:embed="rId2"/>
              </a:buBlip>
              <a:defRPr sz="3200"/>
            </a:pPr>
            <a:r>
              <a:t>Less chance of hurting other structures</a:t>
            </a:r>
          </a:p>
          <a:p>
            <a:pPr>
              <a:buBlip>
                <a:blip r:embed="rId2"/>
              </a:buBlip>
              <a:defRPr sz="3200"/>
            </a:pPr>
            <a:r>
              <a:t>Quicker recovery</a:t>
            </a:r>
          </a:p>
          <a:p>
            <a:pPr>
              <a:buBlip>
                <a:blip r:embed="rId2"/>
              </a:buBlip>
              <a:defRPr sz="3200"/>
            </a:pPr>
            <a:r>
              <a:t>Preferred by patients </a:t>
            </a:r>
          </a:p>
        </p:txBody>
      </p:sp>
    </p:spTree>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No-Scalpel Vasectomy"/>
          <p:cNvSpPr txBox="1">
            <a:spLocks noGrp="1"/>
          </p:cNvSpPr>
          <p:nvPr>
            <p:ph type="title" idx="4294967295"/>
          </p:nvPr>
        </p:nvSpPr>
        <p:spPr>
          <a:xfrm>
            <a:off x="762000" y="228598"/>
            <a:ext cx="7772400" cy="1143004"/>
          </a:xfrm>
          <a:prstGeom prst="rect">
            <a:avLst/>
          </a:prstGeom>
        </p:spPr>
        <p:txBody>
          <a:bodyPr>
            <a:normAutofit/>
          </a:bodyPr>
          <a:lstStyle/>
          <a:p>
            <a:r>
              <a:t>No-Scalpel Vasectomy</a:t>
            </a:r>
          </a:p>
        </p:txBody>
      </p:sp>
      <p:sp>
        <p:nvSpPr>
          <p:cNvPr id="265" name="vas is brought central with fingers…"/>
          <p:cNvSpPr txBox="1">
            <a:spLocks noGrp="1"/>
          </p:cNvSpPr>
          <p:nvPr>
            <p:ph type="body" idx="4294967295"/>
          </p:nvPr>
        </p:nvSpPr>
        <p:spPr>
          <a:xfrm>
            <a:off x="914400" y="1735136"/>
            <a:ext cx="7391400" cy="4894265"/>
          </a:xfrm>
          <a:prstGeom prst="rect">
            <a:avLst/>
          </a:prstGeom>
        </p:spPr>
        <p:txBody>
          <a:bodyPr>
            <a:normAutofit/>
          </a:bodyPr>
          <a:lstStyle/>
          <a:p>
            <a:pPr>
              <a:buBlip>
                <a:blip r:embed="rId2"/>
              </a:buBlip>
              <a:defRPr sz="3200"/>
            </a:pPr>
            <a:r>
              <a:t>vas is brought central with fingers</a:t>
            </a:r>
          </a:p>
          <a:p>
            <a:pPr>
              <a:buBlip>
                <a:blip r:embed="rId2"/>
              </a:buBlip>
              <a:defRPr sz="3200"/>
            </a:pPr>
            <a:r>
              <a:t>holder is applied around the vas</a:t>
            </a:r>
          </a:p>
          <a:p>
            <a:pPr>
              <a:buBlip>
                <a:blip r:embed="rId2"/>
              </a:buBlip>
              <a:defRPr sz="3200"/>
            </a:pPr>
            <a:r>
              <a:t>small puncture is made in the scrotum</a:t>
            </a:r>
          </a:p>
          <a:p>
            <a:pPr>
              <a:buBlip>
                <a:blip r:embed="rId2"/>
              </a:buBlip>
              <a:defRPr sz="3200"/>
            </a:pPr>
            <a:r>
              <a:t>vas is delivered through the puncture</a:t>
            </a:r>
          </a:p>
          <a:p>
            <a:pPr>
              <a:buBlip>
                <a:blip r:embed="rId2"/>
              </a:buBlip>
              <a:defRPr sz="3200"/>
            </a:pPr>
            <a:r>
              <a:t>vas is cut, tied, or otherwise blocked</a:t>
            </a:r>
          </a:p>
          <a:p>
            <a:pPr>
              <a:buBlip>
                <a:blip r:embed="rId2"/>
              </a:buBlip>
              <a:defRPr sz="3200"/>
            </a:pPr>
            <a:r>
              <a:t>repeat on the other side, same opening</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Occlusion techniques"/>
          <p:cNvSpPr txBox="1">
            <a:spLocks noGrp="1"/>
          </p:cNvSpPr>
          <p:nvPr>
            <p:ph type="title" idx="4294967295"/>
          </p:nvPr>
        </p:nvSpPr>
        <p:spPr>
          <a:xfrm>
            <a:off x="914399" y="503237"/>
            <a:ext cx="7313615" cy="868363"/>
          </a:xfrm>
          <a:prstGeom prst="rect">
            <a:avLst/>
          </a:prstGeom>
        </p:spPr>
        <p:txBody>
          <a:bodyPr>
            <a:normAutofit/>
          </a:bodyPr>
          <a:lstStyle/>
          <a:p>
            <a:r>
              <a:t>Occlusion techniques</a:t>
            </a:r>
          </a:p>
        </p:txBody>
      </p:sp>
      <p:sp>
        <p:nvSpPr>
          <p:cNvPr id="268" name="Separate…"/>
          <p:cNvSpPr txBox="1">
            <a:spLocks noGrp="1"/>
          </p:cNvSpPr>
          <p:nvPr>
            <p:ph type="body" idx="4294967295"/>
          </p:nvPr>
        </p:nvSpPr>
        <p:spPr>
          <a:xfrm>
            <a:off x="914399" y="1735136"/>
            <a:ext cx="7313615" cy="4056064"/>
          </a:xfrm>
          <a:prstGeom prst="rect">
            <a:avLst/>
          </a:prstGeom>
        </p:spPr>
        <p:txBody>
          <a:bodyPr>
            <a:normAutofit/>
          </a:bodyPr>
          <a:lstStyle/>
          <a:p>
            <a:pPr>
              <a:buBlip>
                <a:blip r:embed="rId3"/>
              </a:buBlip>
              <a:defRPr sz="3200"/>
            </a:pPr>
            <a:r>
              <a:t>Separate</a:t>
            </a:r>
          </a:p>
          <a:p>
            <a:pPr>
              <a:buBlip>
                <a:blip r:embed="rId3"/>
              </a:buBlip>
              <a:defRPr sz="3200"/>
            </a:pPr>
            <a:r>
              <a:t>Cauterize</a:t>
            </a:r>
          </a:p>
          <a:p>
            <a:pPr>
              <a:buBlip>
                <a:blip r:embed="rId3"/>
              </a:buBlip>
              <a:defRPr sz="3200"/>
            </a:pPr>
            <a:r>
              <a:t>Interpose fascia</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No-Scalpel vs. Traditional"/>
          <p:cNvSpPr txBox="1">
            <a:spLocks noGrp="1"/>
          </p:cNvSpPr>
          <p:nvPr>
            <p:ph type="title" idx="4294967295"/>
          </p:nvPr>
        </p:nvSpPr>
        <p:spPr>
          <a:xfrm>
            <a:off x="762000" y="228600"/>
            <a:ext cx="7772400" cy="685800"/>
          </a:xfrm>
          <a:prstGeom prst="rect">
            <a:avLst/>
          </a:prstGeom>
        </p:spPr>
        <p:txBody>
          <a:bodyPr>
            <a:normAutofit/>
          </a:bodyPr>
          <a:lstStyle>
            <a:lvl1pPr defTabSz="777240">
              <a:defRPr sz="3900"/>
            </a:lvl1pPr>
          </a:lstStyle>
          <a:p>
            <a:r>
              <a:t>No-Scalpel vs. Traditional</a:t>
            </a:r>
          </a:p>
        </p:txBody>
      </p:sp>
      <p:graphicFrame>
        <p:nvGraphicFramePr>
          <p:cNvPr id="273" name="Table 1"/>
          <p:cNvGraphicFramePr/>
          <p:nvPr>
            <p:extLst>
              <p:ext uri="{D42A27DB-BD31-4B8C-83A1-F6EECF244321}">
                <p14:modId xmlns:p14="http://schemas.microsoft.com/office/powerpoint/2010/main" val="2715791373"/>
              </p:ext>
            </p:extLst>
          </p:nvPr>
        </p:nvGraphicFramePr>
        <p:xfrm>
          <a:off x="1524000" y="1066801"/>
          <a:ext cx="6096000" cy="4389168"/>
        </p:xfrm>
        <a:graphic>
          <a:graphicData uri="http://schemas.openxmlformats.org/drawingml/2006/table">
            <a:tbl>
              <a:tblPr>
                <a:tableStyleId>{4C3C2611-4C71-4FC5-86AE-919BDF0F9419}</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309195">
                <a:tc>
                  <a:txBody>
                    <a:bodyPr/>
                    <a:lstStyle/>
                    <a:p>
                      <a:pPr algn="l">
                        <a:defRPr sz="1800"/>
                      </a:pPr>
                      <a:r>
                        <a:rPr b="1">
                          <a:solidFill>
                            <a:srgbClr val="FFFFFF"/>
                          </a:solidFill>
                          <a:sym typeface="Helvetica"/>
                        </a:rPr>
                        <a:t>Complication</a:t>
                      </a:r>
                    </a:p>
                  </a:txBody>
                  <a:tcPr marL="45722" marR="45722" marT="45722" marB="45722" horzOverflow="overflow">
                    <a:lnB w="38100">
                      <a:solidFill>
                        <a:srgbClr val="FFFFFF"/>
                      </a:solidFill>
                    </a:lnB>
                    <a:solidFill>
                      <a:schemeClr val="accent1"/>
                    </a:solidFill>
                  </a:tcPr>
                </a:tc>
                <a:tc>
                  <a:txBody>
                    <a:bodyPr/>
                    <a:lstStyle/>
                    <a:p>
                      <a:pPr algn="l">
                        <a:defRPr sz="1800"/>
                      </a:pPr>
                      <a:r>
                        <a:rPr b="1">
                          <a:solidFill>
                            <a:srgbClr val="FFFFFF"/>
                          </a:solidFill>
                          <a:sym typeface="Helvetica"/>
                        </a:rPr>
                        <a:t>No-Scalpel</a:t>
                      </a:r>
                    </a:p>
                  </a:txBody>
                  <a:tcPr marL="45722" marR="45722" marT="45722" marB="45722" horzOverflow="overflow">
                    <a:lnB w="38100">
                      <a:solidFill>
                        <a:srgbClr val="FFFFFF"/>
                      </a:solidFill>
                    </a:lnB>
                    <a:solidFill>
                      <a:schemeClr val="accent1"/>
                    </a:solidFill>
                  </a:tcPr>
                </a:tc>
                <a:tc>
                  <a:txBody>
                    <a:bodyPr/>
                    <a:lstStyle/>
                    <a:p>
                      <a:pPr algn="l">
                        <a:defRPr sz="1800"/>
                      </a:pPr>
                      <a:r>
                        <a:rPr b="1">
                          <a:solidFill>
                            <a:srgbClr val="FFFFFF"/>
                          </a:solidFill>
                          <a:sym typeface="Helvetica"/>
                        </a:rPr>
                        <a:t>Traditional</a:t>
                      </a:r>
                    </a:p>
                  </a:txBody>
                  <a:tcPr marL="45722" marR="45722" marT="45722" marB="45722" horzOverflow="overflow">
                    <a:lnB w="38100">
                      <a:solidFill>
                        <a:srgbClr val="FFFFFF"/>
                      </a:solidFill>
                    </a:lnB>
                    <a:solidFill>
                      <a:schemeClr val="accent1"/>
                    </a:solidFill>
                  </a:tcPr>
                </a:tc>
                <a:extLst>
                  <a:ext uri="{0D108BD9-81ED-4DB2-BD59-A6C34878D82A}">
                    <a16:rowId xmlns:a16="http://schemas.microsoft.com/office/drawing/2014/main" val="10000"/>
                  </a:ext>
                </a:extLst>
              </a:tr>
              <a:tr h="309195">
                <a:tc>
                  <a:txBody>
                    <a:bodyPr/>
                    <a:lstStyle/>
                    <a:p>
                      <a:pPr algn="l">
                        <a:defRPr sz="1800"/>
                      </a:pPr>
                      <a:r>
                        <a:rPr>
                          <a:sym typeface="Helvetica"/>
                        </a:rPr>
                        <a:t>Hematoma</a:t>
                      </a:r>
                    </a:p>
                  </a:txBody>
                  <a:tcPr marL="45722" marR="45722" marT="45722" marB="45722" horzOverflow="overflow">
                    <a:lnT w="38100">
                      <a:solidFill>
                        <a:srgbClr val="FFFFFF"/>
                      </a:solidFill>
                    </a:lnT>
                    <a:solidFill>
                      <a:srgbClr val="D9CCCC"/>
                    </a:solidFill>
                  </a:tcPr>
                </a:tc>
                <a:tc>
                  <a:txBody>
                    <a:bodyPr/>
                    <a:lstStyle/>
                    <a:p>
                      <a:pPr algn="l">
                        <a:defRPr sz="1800">
                          <a:sym typeface="Helvetica"/>
                        </a:defRPr>
                      </a:pPr>
                      <a:endParaRPr/>
                    </a:p>
                  </a:txBody>
                  <a:tcPr marL="45722" marR="45722" marT="45722" marB="45722" horzOverflow="overflow">
                    <a:lnT w="38100">
                      <a:solidFill>
                        <a:srgbClr val="FFFFFF"/>
                      </a:solidFill>
                    </a:lnT>
                    <a:solidFill>
                      <a:srgbClr val="D9CCCC"/>
                    </a:solidFill>
                  </a:tcPr>
                </a:tc>
                <a:tc>
                  <a:txBody>
                    <a:bodyPr/>
                    <a:lstStyle/>
                    <a:p>
                      <a:pPr algn="l">
                        <a:defRPr sz="1800">
                          <a:sym typeface="Helvetica"/>
                        </a:defRPr>
                      </a:pPr>
                      <a:endParaRPr/>
                    </a:p>
                  </a:txBody>
                  <a:tcPr marL="45722" marR="45722" marT="45722" marB="45722" horzOverflow="overflow">
                    <a:lnT w="38100">
                      <a:solidFill>
                        <a:srgbClr val="FFFFFF"/>
                      </a:solidFill>
                    </a:lnT>
                    <a:solidFill>
                      <a:srgbClr val="D9CCCC"/>
                    </a:solidFill>
                  </a:tcPr>
                </a:tc>
                <a:extLst>
                  <a:ext uri="{0D108BD9-81ED-4DB2-BD59-A6C34878D82A}">
                    <a16:rowId xmlns:a16="http://schemas.microsoft.com/office/drawing/2014/main" val="10001"/>
                  </a:ext>
                </a:extLst>
              </a:tr>
              <a:tr h="309195">
                <a:tc>
                  <a:txBody>
                    <a:bodyPr/>
                    <a:lstStyle/>
                    <a:p>
                      <a:pPr algn="l">
                        <a:defRPr sz="1800"/>
                      </a:pPr>
                      <a:r>
                        <a:rPr>
                          <a:sym typeface="Helvetica"/>
                        </a:rPr>
                        <a:t>  small superficial</a:t>
                      </a:r>
                    </a:p>
                  </a:txBody>
                  <a:tcPr marL="45722" marR="45722" marT="45722" marB="45722" horzOverflow="overflow">
                    <a:solidFill>
                      <a:srgbClr val="EDE7E7"/>
                    </a:solidFill>
                  </a:tcPr>
                </a:tc>
                <a:tc>
                  <a:txBody>
                    <a:bodyPr/>
                    <a:lstStyle/>
                    <a:p>
                      <a:pPr algn="l">
                        <a:defRPr sz="1800"/>
                      </a:pPr>
                      <a:r>
                        <a:rPr>
                          <a:sym typeface="Helvetica"/>
                        </a:rPr>
                        <a:t>1  (0.2%)</a:t>
                      </a:r>
                    </a:p>
                  </a:txBody>
                  <a:tcPr marL="45722" marR="45722" marT="45722" marB="45722" horzOverflow="overflow">
                    <a:solidFill>
                      <a:srgbClr val="EDE7E7"/>
                    </a:solidFill>
                  </a:tcPr>
                </a:tc>
                <a:tc>
                  <a:txBody>
                    <a:bodyPr/>
                    <a:lstStyle/>
                    <a:p>
                      <a:pPr algn="l" defTabSz="457200">
                        <a:defRPr sz="1800"/>
                      </a:pPr>
                      <a:r>
                        <a:rPr>
                          <a:sym typeface="Helvetica"/>
                        </a:rPr>
                        <a:t>  4  (0.7%)</a:t>
                      </a:r>
                    </a:p>
                  </a:txBody>
                  <a:tcPr marL="45722" marR="45722" marT="45722" marB="45722" horzOverflow="overflow">
                    <a:solidFill>
                      <a:srgbClr val="EDE7E7"/>
                    </a:solidFill>
                  </a:tcPr>
                </a:tc>
                <a:extLst>
                  <a:ext uri="{0D108BD9-81ED-4DB2-BD59-A6C34878D82A}">
                    <a16:rowId xmlns:a16="http://schemas.microsoft.com/office/drawing/2014/main" val="10002"/>
                  </a:ext>
                </a:extLst>
              </a:tr>
              <a:tr h="309195">
                <a:tc>
                  <a:txBody>
                    <a:bodyPr/>
                    <a:lstStyle/>
                    <a:p>
                      <a:pPr algn="l">
                        <a:defRPr sz="1800"/>
                      </a:pPr>
                      <a:r>
                        <a:rPr>
                          <a:sym typeface="Helvetica"/>
                        </a:rPr>
                        <a:t>  small deep</a:t>
                      </a:r>
                    </a:p>
                  </a:txBody>
                  <a:tcPr marL="45722" marR="45722" marT="45722" marB="45722" horzOverflow="overflow">
                    <a:solidFill>
                      <a:srgbClr val="D9CCCC"/>
                    </a:solidFill>
                  </a:tcPr>
                </a:tc>
                <a:tc>
                  <a:txBody>
                    <a:bodyPr/>
                    <a:lstStyle/>
                    <a:p>
                      <a:pPr algn="l" defTabSz="457200">
                        <a:defRPr sz="1800"/>
                      </a:pPr>
                      <a:r>
                        <a:rPr>
                          <a:sym typeface="Helvetica"/>
                        </a:rPr>
                        <a:t>1  (0.2%)</a:t>
                      </a:r>
                    </a:p>
                  </a:txBody>
                  <a:tcPr marL="45722" marR="45722" marT="45722" marB="45722" horzOverflow="overflow">
                    <a:solidFill>
                      <a:srgbClr val="D9CCCC"/>
                    </a:solidFill>
                  </a:tcPr>
                </a:tc>
                <a:tc>
                  <a:txBody>
                    <a:bodyPr/>
                    <a:lstStyle/>
                    <a:p>
                      <a:pPr algn="l" defTabSz="457200">
                        <a:defRPr sz="1800"/>
                      </a:pPr>
                      <a:r>
                        <a:rPr>
                          <a:sym typeface="Helvetica"/>
                        </a:rPr>
                        <a:t>18  (3.3%)</a:t>
                      </a:r>
                    </a:p>
                  </a:txBody>
                  <a:tcPr marL="45722" marR="45722" marT="45722" marB="45722" horzOverflow="overflow">
                    <a:solidFill>
                      <a:srgbClr val="D9CCCC"/>
                    </a:solidFill>
                  </a:tcPr>
                </a:tc>
                <a:extLst>
                  <a:ext uri="{0D108BD9-81ED-4DB2-BD59-A6C34878D82A}">
                    <a16:rowId xmlns:a16="http://schemas.microsoft.com/office/drawing/2014/main" val="10003"/>
                  </a:ext>
                </a:extLst>
              </a:tr>
              <a:tr h="309195">
                <a:tc>
                  <a:txBody>
                    <a:bodyPr/>
                    <a:lstStyle/>
                    <a:p>
                      <a:pPr algn="l">
                        <a:defRPr sz="1800"/>
                      </a:pPr>
                      <a:r>
                        <a:rPr>
                          <a:sym typeface="Helvetica"/>
                        </a:rPr>
                        <a:t>  large deep</a:t>
                      </a:r>
                    </a:p>
                  </a:txBody>
                  <a:tcPr marL="45722" marR="45722" marT="45722" marB="45722" horzOverflow="overflow">
                    <a:solidFill>
                      <a:srgbClr val="EDE7E7"/>
                    </a:solidFill>
                  </a:tcPr>
                </a:tc>
                <a:tc>
                  <a:txBody>
                    <a:bodyPr/>
                    <a:lstStyle/>
                    <a:p>
                      <a:pPr algn="l" defTabSz="457200">
                        <a:defRPr sz="1800"/>
                      </a:pPr>
                      <a:r>
                        <a:rPr>
                          <a:sym typeface="Helvetica"/>
                        </a:rPr>
                        <a:t>0  (0.0%)</a:t>
                      </a:r>
                    </a:p>
                  </a:txBody>
                  <a:tcPr marL="45722" marR="45722" marT="45722" marB="45722" horzOverflow="overflow">
                    <a:solidFill>
                      <a:srgbClr val="EDE7E7"/>
                    </a:solidFill>
                  </a:tcPr>
                </a:tc>
                <a:tc>
                  <a:txBody>
                    <a:bodyPr/>
                    <a:lstStyle/>
                    <a:p>
                      <a:pPr algn="l" defTabSz="457200">
                        <a:defRPr sz="1800"/>
                      </a:pPr>
                      <a:r>
                        <a:rPr>
                          <a:sym typeface="Helvetica"/>
                        </a:rPr>
                        <a:t> 4   (0.7%)</a:t>
                      </a:r>
                    </a:p>
                  </a:txBody>
                  <a:tcPr marL="45722" marR="45722" marT="45722" marB="45722" horzOverflow="overflow">
                    <a:solidFill>
                      <a:srgbClr val="EDE7E7"/>
                    </a:solidFill>
                  </a:tcPr>
                </a:tc>
                <a:extLst>
                  <a:ext uri="{0D108BD9-81ED-4DB2-BD59-A6C34878D82A}">
                    <a16:rowId xmlns:a16="http://schemas.microsoft.com/office/drawing/2014/main" val="10004"/>
                  </a:ext>
                </a:extLst>
              </a:tr>
              <a:tr h="309195">
                <a:tc>
                  <a:txBody>
                    <a:bodyPr/>
                    <a:lstStyle/>
                    <a:p>
                      <a:pPr algn="l">
                        <a:defRPr sz="1800"/>
                      </a:pPr>
                      <a:r>
                        <a:rPr>
                          <a:sym typeface="Helvetica"/>
                        </a:rPr>
                        <a:t>  unspecified</a:t>
                      </a:r>
                    </a:p>
                  </a:txBody>
                  <a:tcPr marL="45722" marR="45722" marT="45722" marB="45722" horzOverflow="overflow">
                    <a:solidFill>
                      <a:srgbClr val="D9CCCC"/>
                    </a:solidFill>
                  </a:tcPr>
                </a:tc>
                <a:tc>
                  <a:txBody>
                    <a:bodyPr/>
                    <a:lstStyle/>
                    <a:p>
                      <a:pPr algn="l" defTabSz="457200">
                        <a:defRPr sz="1800"/>
                      </a:pPr>
                      <a:r>
                        <a:rPr>
                          <a:sym typeface="Helvetica"/>
                        </a:rPr>
                        <a:t>8  (1.5%)</a:t>
                      </a:r>
                    </a:p>
                  </a:txBody>
                  <a:tcPr marL="45722" marR="45722" marT="45722" marB="45722" horzOverflow="overflow">
                    <a:solidFill>
                      <a:srgbClr val="D9CCCC"/>
                    </a:solidFill>
                  </a:tcPr>
                </a:tc>
                <a:tc>
                  <a:txBody>
                    <a:bodyPr/>
                    <a:lstStyle/>
                    <a:p>
                      <a:pPr algn="l" defTabSz="457200">
                        <a:defRPr sz="1800"/>
                      </a:pPr>
                      <a:r>
                        <a:rPr>
                          <a:sym typeface="Helvetica"/>
                        </a:rPr>
                        <a:t>41  (7.5%)</a:t>
                      </a:r>
                    </a:p>
                  </a:txBody>
                  <a:tcPr marL="45722" marR="45722" marT="45722" marB="45722" horzOverflow="overflow">
                    <a:solidFill>
                      <a:srgbClr val="D9CCCC"/>
                    </a:solidFill>
                  </a:tcPr>
                </a:tc>
                <a:extLst>
                  <a:ext uri="{0D108BD9-81ED-4DB2-BD59-A6C34878D82A}">
                    <a16:rowId xmlns:a16="http://schemas.microsoft.com/office/drawing/2014/main" val="10005"/>
                  </a:ext>
                </a:extLst>
              </a:tr>
              <a:tr h="309195">
                <a:tc>
                  <a:txBody>
                    <a:bodyPr/>
                    <a:lstStyle/>
                    <a:p>
                      <a:pPr algn="l">
                        <a:defRPr sz="1800"/>
                      </a:pPr>
                      <a:r>
                        <a:rPr>
                          <a:sym typeface="Helvetica"/>
                        </a:rPr>
                        <a:t>Scrotal pain</a:t>
                      </a:r>
                    </a:p>
                  </a:txBody>
                  <a:tcPr marL="45722" marR="45722" marT="45722" marB="45722" horzOverflow="overflow">
                    <a:solidFill>
                      <a:srgbClr val="EDE7E7"/>
                    </a:solidFill>
                  </a:tcPr>
                </a:tc>
                <a:tc>
                  <a:txBody>
                    <a:bodyPr/>
                    <a:lstStyle/>
                    <a:p>
                      <a:pPr algn="l">
                        <a:defRPr sz="1800">
                          <a:sym typeface="Helvetica"/>
                        </a:defRPr>
                      </a:pPr>
                      <a:endParaRPr/>
                    </a:p>
                  </a:txBody>
                  <a:tcPr marL="45722" marR="45722" marT="45722" marB="45722" horzOverflow="overflow">
                    <a:solidFill>
                      <a:srgbClr val="EDE7E7"/>
                    </a:solidFill>
                  </a:tcPr>
                </a:tc>
                <a:tc>
                  <a:txBody>
                    <a:bodyPr/>
                    <a:lstStyle/>
                    <a:p>
                      <a:pPr algn="l">
                        <a:defRPr sz="1800">
                          <a:sym typeface="Helvetica"/>
                        </a:defRPr>
                      </a:pPr>
                      <a:endParaRPr/>
                    </a:p>
                  </a:txBody>
                  <a:tcPr marL="45722" marR="45722" marT="45722" marB="45722" horzOverflow="overflow">
                    <a:solidFill>
                      <a:srgbClr val="EDE7E7"/>
                    </a:solidFill>
                  </a:tcPr>
                </a:tc>
                <a:extLst>
                  <a:ext uri="{0D108BD9-81ED-4DB2-BD59-A6C34878D82A}">
                    <a16:rowId xmlns:a16="http://schemas.microsoft.com/office/drawing/2014/main" val="10006"/>
                  </a:ext>
                </a:extLst>
              </a:tr>
              <a:tr h="309195">
                <a:tc>
                  <a:txBody>
                    <a:bodyPr/>
                    <a:lstStyle/>
                    <a:p>
                      <a:pPr algn="l">
                        <a:defRPr sz="1800"/>
                      </a:pPr>
                      <a:r>
                        <a:rPr>
                          <a:sym typeface="Helvetica"/>
                        </a:rPr>
                        <a:t>  mild </a:t>
                      </a:r>
                    </a:p>
                  </a:txBody>
                  <a:tcPr marL="45722" marR="45722" marT="45722" marB="45722" horzOverflow="overflow">
                    <a:solidFill>
                      <a:srgbClr val="D9CCCC"/>
                    </a:solidFill>
                  </a:tcPr>
                </a:tc>
                <a:tc>
                  <a:txBody>
                    <a:bodyPr/>
                    <a:lstStyle/>
                    <a:p>
                      <a:pPr algn="l">
                        <a:defRPr sz="1800"/>
                      </a:pPr>
                      <a:r>
                        <a:rPr>
                          <a:sym typeface="Helvetica"/>
                        </a:rPr>
                        <a:t>215 (39.5%)</a:t>
                      </a:r>
                    </a:p>
                  </a:txBody>
                  <a:tcPr marL="45722" marR="45722" marT="45722" marB="45722" horzOverflow="overflow">
                    <a:solidFill>
                      <a:srgbClr val="D9CCCC"/>
                    </a:solidFill>
                  </a:tcPr>
                </a:tc>
                <a:tc>
                  <a:txBody>
                    <a:bodyPr/>
                    <a:lstStyle/>
                    <a:p>
                      <a:pPr algn="l" defTabSz="457200">
                        <a:defRPr sz="1800"/>
                      </a:pPr>
                      <a:r>
                        <a:rPr>
                          <a:sym typeface="Helvetica"/>
                        </a:rPr>
                        <a:t>251 (45.8%)</a:t>
                      </a:r>
                    </a:p>
                  </a:txBody>
                  <a:tcPr marL="45722" marR="45722" marT="45722" marB="45722" horzOverflow="overflow">
                    <a:solidFill>
                      <a:srgbClr val="D9CCCC"/>
                    </a:solidFill>
                  </a:tcPr>
                </a:tc>
                <a:extLst>
                  <a:ext uri="{0D108BD9-81ED-4DB2-BD59-A6C34878D82A}">
                    <a16:rowId xmlns:a16="http://schemas.microsoft.com/office/drawing/2014/main" val="10007"/>
                  </a:ext>
                </a:extLst>
              </a:tr>
              <a:tr h="309195">
                <a:tc>
                  <a:txBody>
                    <a:bodyPr/>
                    <a:lstStyle/>
                    <a:p>
                      <a:pPr algn="l">
                        <a:defRPr sz="1800"/>
                      </a:pPr>
                      <a:r>
                        <a:rPr>
                          <a:sym typeface="Helvetica"/>
                        </a:rPr>
                        <a:t>  moderate</a:t>
                      </a:r>
                    </a:p>
                  </a:txBody>
                  <a:tcPr marL="45722" marR="45722" marT="45722" marB="45722" horzOverflow="overflow">
                    <a:solidFill>
                      <a:srgbClr val="EDE7E7"/>
                    </a:solidFill>
                  </a:tcPr>
                </a:tc>
                <a:tc>
                  <a:txBody>
                    <a:bodyPr/>
                    <a:lstStyle/>
                    <a:p>
                      <a:pPr algn="l" defTabSz="457200">
                        <a:defRPr sz="1800"/>
                      </a:pPr>
                      <a:r>
                        <a:rPr>
                          <a:sym typeface="Helvetica"/>
                        </a:rPr>
                        <a:t> 28  (5.1%)</a:t>
                      </a:r>
                    </a:p>
                  </a:txBody>
                  <a:tcPr marL="45722" marR="45722" marT="45722" marB="45722" horzOverflow="overflow">
                    <a:solidFill>
                      <a:srgbClr val="EDE7E7"/>
                    </a:solidFill>
                  </a:tcPr>
                </a:tc>
                <a:tc>
                  <a:txBody>
                    <a:bodyPr/>
                    <a:lstStyle/>
                    <a:p>
                      <a:pPr algn="l" defTabSz="457200">
                        <a:defRPr sz="1800"/>
                      </a:pPr>
                      <a:r>
                        <a:rPr>
                          <a:sym typeface="Helvetica"/>
                        </a:rPr>
                        <a:t> 51  (9.3%)</a:t>
                      </a:r>
                    </a:p>
                  </a:txBody>
                  <a:tcPr marL="45722" marR="45722" marT="45722" marB="45722" horzOverflow="overflow">
                    <a:solidFill>
                      <a:srgbClr val="EDE7E7"/>
                    </a:solidFill>
                  </a:tcPr>
                </a:tc>
                <a:extLst>
                  <a:ext uri="{0D108BD9-81ED-4DB2-BD59-A6C34878D82A}">
                    <a16:rowId xmlns:a16="http://schemas.microsoft.com/office/drawing/2014/main" val="10008"/>
                  </a:ext>
                </a:extLst>
              </a:tr>
              <a:tr h="309195">
                <a:tc>
                  <a:txBody>
                    <a:bodyPr/>
                    <a:lstStyle/>
                    <a:p>
                      <a:pPr algn="l">
                        <a:defRPr sz="1800"/>
                      </a:pPr>
                      <a:r>
                        <a:rPr>
                          <a:sym typeface="Helvetica"/>
                        </a:rPr>
                        <a:t>  severe</a:t>
                      </a:r>
                    </a:p>
                  </a:txBody>
                  <a:tcPr marL="45722" marR="45722" marT="45722" marB="45722" horzOverflow="overflow">
                    <a:solidFill>
                      <a:srgbClr val="D9CCCC"/>
                    </a:solidFill>
                  </a:tcPr>
                </a:tc>
                <a:tc>
                  <a:txBody>
                    <a:bodyPr/>
                    <a:lstStyle/>
                    <a:p>
                      <a:pPr algn="l" defTabSz="457200">
                        <a:defRPr sz="1800"/>
                      </a:pPr>
                      <a:r>
                        <a:rPr>
                          <a:sym typeface="Helvetica"/>
                        </a:rPr>
                        <a:t>   4  (0.7%)</a:t>
                      </a:r>
                    </a:p>
                  </a:txBody>
                  <a:tcPr marL="45722" marR="45722" marT="45722" marB="45722" horzOverflow="overflow">
                    <a:solidFill>
                      <a:srgbClr val="D9CCCC"/>
                    </a:solidFill>
                  </a:tcPr>
                </a:tc>
                <a:tc>
                  <a:txBody>
                    <a:bodyPr/>
                    <a:lstStyle/>
                    <a:p>
                      <a:pPr algn="l">
                        <a:defRPr sz="1800"/>
                      </a:pPr>
                      <a:r>
                        <a:rPr>
                          <a:sym typeface="Helvetica"/>
                        </a:rPr>
                        <a:t>  9   (1.6%)</a:t>
                      </a:r>
                    </a:p>
                  </a:txBody>
                  <a:tcPr marL="45722" marR="45722" marT="45722" marB="45722" horzOverflow="overflow">
                    <a:solidFill>
                      <a:srgbClr val="D9CCCC"/>
                    </a:solidFill>
                  </a:tcPr>
                </a:tc>
                <a:extLst>
                  <a:ext uri="{0D108BD9-81ED-4DB2-BD59-A6C34878D82A}">
                    <a16:rowId xmlns:a16="http://schemas.microsoft.com/office/drawing/2014/main" val="10009"/>
                  </a:ext>
                </a:extLst>
              </a:tr>
              <a:tr h="309195">
                <a:tc>
                  <a:txBody>
                    <a:bodyPr/>
                    <a:lstStyle/>
                    <a:p>
                      <a:pPr algn="l">
                        <a:defRPr sz="1800"/>
                      </a:pPr>
                      <a:r>
                        <a:rPr>
                          <a:sym typeface="Helvetica"/>
                        </a:rPr>
                        <a:t>Infection</a:t>
                      </a:r>
                    </a:p>
                  </a:txBody>
                  <a:tcPr marL="45722" marR="45722" marT="45722" marB="45722" horzOverflow="overflow">
                    <a:solidFill>
                      <a:srgbClr val="EDE7E7"/>
                    </a:solidFill>
                  </a:tcPr>
                </a:tc>
                <a:tc>
                  <a:txBody>
                    <a:bodyPr/>
                    <a:lstStyle/>
                    <a:p>
                      <a:pPr algn="l">
                        <a:defRPr sz="1800">
                          <a:sym typeface="Helvetica"/>
                        </a:defRPr>
                      </a:pPr>
                      <a:endParaRPr/>
                    </a:p>
                  </a:txBody>
                  <a:tcPr marL="45722" marR="45722" marT="45722" marB="45722" horzOverflow="overflow">
                    <a:solidFill>
                      <a:srgbClr val="EDE7E7"/>
                    </a:solidFill>
                  </a:tcPr>
                </a:tc>
                <a:tc>
                  <a:txBody>
                    <a:bodyPr/>
                    <a:lstStyle/>
                    <a:p>
                      <a:pPr algn="l">
                        <a:defRPr sz="1800">
                          <a:sym typeface="Helvetica"/>
                        </a:defRPr>
                      </a:pPr>
                      <a:endParaRPr/>
                    </a:p>
                  </a:txBody>
                  <a:tcPr marL="45722" marR="45722" marT="45722" marB="45722" horzOverflow="overflow">
                    <a:solidFill>
                      <a:srgbClr val="EDE7E7"/>
                    </a:solidFill>
                  </a:tcPr>
                </a:tc>
                <a:extLst>
                  <a:ext uri="{0D108BD9-81ED-4DB2-BD59-A6C34878D82A}">
                    <a16:rowId xmlns:a16="http://schemas.microsoft.com/office/drawing/2014/main" val="10010"/>
                  </a:ext>
                </a:extLst>
              </a:tr>
              <a:tr h="309195">
                <a:tc>
                  <a:txBody>
                    <a:bodyPr/>
                    <a:lstStyle/>
                    <a:p>
                      <a:pPr algn="l">
                        <a:defRPr sz="1800"/>
                      </a:pPr>
                      <a:r>
                        <a:rPr>
                          <a:sym typeface="Helvetica"/>
                        </a:rPr>
                        <a:t>  yes</a:t>
                      </a:r>
                    </a:p>
                  </a:txBody>
                  <a:tcPr marL="45722" marR="45722" marT="45722" marB="45722" horzOverflow="overflow">
                    <a:solidFill>
                      <a:srgbClr val="D9CCCC"/>
                    </a:solidFill>
                  </a:tcPr>
                </a:tc>
                <a:tc>
                  <a:txBody>
                    <a:bodyPr/>
                    <a:lstStyle/>
                    <a:p>
                      <a:pPr algn="l">
                        <a:defRPr sz="1800"/>
                      </a:pPr>
                      <a:r>
                        <a:rPr>
                          <a:sym typeface="Helvetica"/>
                        </a:rPr>
                        <a:t>   1 (0.2%)</a:t>
                      </a:r>
                    </a:p>
                  </a:txBody>
                  <a:tcPr marL="45722" marR="45722" marT="45722" marB="45722" horzOverflow="overflow">
                    <a:solidFill>
                      <a:srgbClr val="D9CCCC"/>
                    </a:solidFill>
                  </a:tcPr>
                </a:tc>
                <a:tc>
                  <a:txBody>
                    <a:bodyPr/>
                    <a:lstStyle/>
                    <a:p>
                      <a:pPr algn="l" defTabSz="457200">
                        <a:defRPr sz="1800"/>
                      </a:pPr>
                      <a:r>
                        <a:rPr dirty="0">
                          <a:sym typeface="Helvetica"/>
                        </a:rPr>
                        <a:t>  8 (1.5%)</a:t>
                      </a:r>
                    </a:p>
                  </a:txBody>
                  <a:tcPr marL="45722" marR="45722" marT="45722" marB="45722" horzOverflow="overflow">
                    <a:solidFill>
                      <a:srgbClr val="D9CCCC"/>
                    </a:solidFill>
                  </a:tcPr>
                </a:tc>
                <a:extLst>
                  <a:ext uri="{0D108BD9-81ED-4DB2-BD59-A6C34878D82A}">
                    <a16:rowId xmlns:a16="http://schemas.microsoft.com/office/drawing/2014/main" val="10011"/>
                  </a:ext>
                </a:extLst>
              </a:tr>
            </a:tbl>
          </a:graphicData>
        </a:graphic>
      </p:graphicFrame>
      <p:sp>
        <p:nvSpPr>
          <p:cNvPr id="2" name="Rectangle 1"/>
          <p:cNvSpPr/>
          <p:nvPr/>
        </p:nvSpPr>
        <p:spPr>
          <a:xfrm>
            <a:off x="5716915" y="5862843"/>
            <a:ext cx="1903085" cy="369332"/>
          </a:xfrm>
          <a:prstGeom prst="rect">
            <a:avLst/>
          </a:prstGeom>
        </p:spPr>
        <p:txBody>
          <a:bodyPr wrap="none">
            <a:spAutoFit/>
          </a:bodyPr>
          <a:lstStyle/>
          <a:p>
            <a:pPr>
              <a:defRPr sz="1800"/>
            </a:pPr>
            <a:r>
              <a:rPr lang="en-CA" dirty="0"/>
              <a:t>Sokal et al. 1999</a:t>
            </a:r>
            <a:endParaRPr lang="en-CA" dirty="0"/>
          </a:p>
        </p:txBody>
      </p:sp>
    </p:spTree>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No-Scalpel Vasectomy"/>
          <p:cNvSpPr txBox="1">
            <a:spLocks noGrp="1"/>
          </p:cNvSpPr>
          <p:nvPr>
            <p:ph type="title" idx="4294967295"/>
          </p:nvPr>
        </p:nvSpPr>
        <p:spPr>
          <a:xfrm>
            <a:off x="914399" y="503237"/>
            <a:ext cx="7313615" cy="868363"/>
          </a:xfrm>
          <a:prstGeom prst="rect">
            <a:avLst/>
          </a:prstGeom>
        </p:spPr>
        <p:txBody>
          <a:bodyPr>
            <a:normAutofit/>
          </a:bodyPr>
          <a:lstStyle/>
          <a:p>
            <a:r>
              <a:t>No-Scalpel Vasectomy</a:t>
            </a:r>
          </a:p>
        </p:txBody>
      </p:sp>
      <p:sp>
        <p:nvSpPr>
          <p:cNvPr id="278" name="Let’s see this in pictures"/>
          <p:cNvSpPr txBox="1">
            <a:spLocks noGrp="1"/>
          </p:cNvSpPr>
          <p:nvPr>
            <p:ph type="body" idx="4294967295"/>
          </p:nvPr>
        </p:nvSpPr>
        <p:spPr>
          <a:xfrm>
            <a:off x="914399" y="1735136"/>
            <a:ext cx="7313615" cy="4056064"/>
          </a:xfrm>
          <a:prstGeom prst="rect">
            <a:avLst/>
          </a:prstGeom>
        </p:spPr>
        <p:txBody>
          <a:bodyPr>
            <a:normAutofit/>
          </a:bodyPr>
          <a:lstStyle/>
          <a:p>
            <a:pPr>
              <a:buBlip>
                <a:blip r:embed="rId2"/>
              </a:buBlip>
            </a:pPr>
            <a:r>
              <a:t>Let</a:t>
            </a:r>
            <a:r>
              <a:rPr>
                <a:latin typeface="+mj-lt"/>
                <a:ea typeface="+mj-ea"/>
                <a:cs typeface="+mj-cs"/>
                <a:sym typeface="Arial"/>
              </a:rPr>
              <a:t>’</a:t>
            </a:r>
            <a:r>
              <a:t>s see this in pictures</a:t>
            </a:r>
          </a:p>
        </p:txBody>
      </p:sp>
    </p:spTree>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 name="Instruments"/>
          <p:cNvSpPr txBox="1">
            <a:spLocks noGrp="1"/>
          </p:cNvSpPr>
          <p:nvPr>
            <p:ph type="title" idx="4294967295"/>
          </p:nvPr>
        </p:nvSpPr>
        <p:spPr>
          <a:xfrm>
            <a:off x="609600" y="228598"/>
            <a:ext cx="7772400" cy="1143004"/>
          </a:xfrm>
          <a:prstGeom prst="rect">
            <a:avLst/>
          </a:prstGeom>
        </p:spPr>
        <p:txBody>
          <a:bodyPr>
            <a:normAutofit/>
          </a:bodyPr>
          <a:lstStyle/>
          <a:p>
            <a:r>
              <a:t>Instruments</a:t>
            </a:r>
          </a:p>
        </p:txBody>
      </p:sp>
      <p:pic>
        <p:nvPicPr>
          <p:cNvPr id="281" name="79926-79934-148512-149990.jpg" descr="79926-79934-148512-149990.jpg"/>
          <p:cNvPicPr>
            <a:picLocks noChangeAspect="1"/>
          </p:cNvPicPr>
          <p:nvPr/>
        </p:nvPicPr>
        <p:blipFill>
          <a:blip r:embed="rId3">
            <a:extLst/>
          </a:blip>
          <a:stretch>
            <a:fillRect/>
          </a:stretch>
        </p:blipFill>
        <p:spPr>
          <a:xfrm>
            <a:off x="609600" y="1325562"/>
            <a:ext cx="3810000" cy="5075238"/>
          </a:xfrm>
          <a:prstGeom prst="rect">
            <a:avLst/>
          </a:prstGeom>
          <a:ln w="12700">
            <a:miter lim="400000"/>
          </a:ln>
        </p:spPr>
      </p:pic>
      <p:pic>
        <p:nvPicPr>
          <p:cNvPr id="282" name="dissecting forceps.jpg" descr="dissecting forceps.jpg"/>
          <p:cNvPicPr>
            <a:picLocks noChangeAspect="1"/>
          </p:cNvPicPr>
          <p:nvPr/>
        </p:nvPicPr>
        <p:blipFill>
          <a:blip r:embed="rId4">
            <a:extLst/>
          </a:blip>
          <a:stretch>
            <a:fillRect/>
          </a:stretch>
        </p:blipFill>
        <p:spPr>
          <a:xfrm>
            <a:off x="4724400" y="1295400"/>
            <a:ext cx="4021138" cy="5148263"/>
          </a:xfrm>
          <a:prstGeom prst="rect">
            <a:avLst/>
          </a:prstGeom>
          <a:ln w="12700">
            <a:miter lim="400000"/>
          </a:ln>
        </p:spPr>
      </p:pic>
      <p:sp>
        <p:nvSpPr>
          <p:cNvPr id="283" name="Ring forceps"/>
          <p:cNvSpPr txBox="1"/>
          <p:nvPr/>
        </p:nvSpPr>
        <p:spPr>
          <a:xfrm>
            <a:off x="1447800" y="6396038"/>
            <a:ext cx="1278616" cy="3835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800">
                <a:latin typeface="Goudy Old Style"/>
                <a:ea typeface="Goudy Old Style"/>
                <a:cs typeface="Goudy Old Style"/>
                <a:sym typeface="Goudy Old Style"/>
              </a:defRPr>
            </a:lvl1pPr>
          </a:lstStyle>
          <a:p>
            <a:r>
              <a:t>Ring forceps</a:t>
            </a:r>
          </a:p>
        </p:txBody>
      </p:sp>
      <p:sp>
        <p:nvSpPr>
          <p:cNvPr id="284" name="Dissecting forceps"/>
          <p:cNvSpPr txBox="1"/>
          <p:nvPr/>
        </p:nvSpPr>
        <p:spPr>
          <a:xfrm>
            <a:off x="5562600" y="6396038"/>
            <a:ext cx="1799105" cy="3835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800">
                <a:latin typeface="Goudy Old Style"/>
                <a:ea typeface="Goudy Old Style"/>
                <a:cs typeface="Goudy Old Style"/>
                <a:sym typeface="Goudy Old Style"/>
              </a:defRPr>
            </a:lvl1pPr>
          </a:lstStyle>
          <a:p>
            <a:r>
              <a:t>Dissecting forceps</a:t>
            </a:r>
          </a:p>
        </p:txBody>
      </p:sp>
    </p:spTree>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 name="Holding the vas"/>
          <p:cNvSpPr txBox="1">
            <a:spLocks noGrp="1"/>
          </p:cNvSpPr>
          <p:nvPr>
            <p:ph type="title" idx="4294967295"/>
          </p:nvPr>
        </p:nvSpPr>
        <p:spPr>
          <a:xfrm>
            <a:off x="914399" y="503237"/>
            <a:ext cx="7313615" cy="868363"/>
          </a:xfrm>
          <a:prstGeom prst="rect">
            <a:avLst/>
          </a:prstGeom>
        </p:spPr>
        <p:txBody>
          <a:bodyPr>
            <a:normAutofit/>
          </a:bodyPr>
          <a:lstStyle/>
          <a:p>
            <a:r>
              <a:t>Holding the vas</a:t>
            </a:r>
          </a:p>
        </p:txBody>
      </p:sp>
      <p:pic>
        <p:nvPicPr>
          <p:cNvPr id="289" name="C:\Documents and Settings\Owner\My Documents\My Pictures\vasectomy photos\No Scalpel Technique\1 grabbing the vas through the skin.jpeg" descr="C:\Documents and Settings\Owner\My Documents\My Pictures\vasectomy photos\No Scalpel Technique\1 grabbing the vas through the skin.jpeg"/>
          <p:cNvPicPr>
            <a:picLocks noChangeAspect="1"/>
          </p:cNvPicPr>
          <p:nvPr/>
        </p:nvPicPr>
        <p:blipFill>
          <a:blip r:embed="rId2">
            <a:extLst/>
          </a:blip>
          <a:stretch>
            <a:fillRect/>
          </a:stretch>
        </p:blipFill>
        <p:spPr>
          <a:xfrm>
            <a:off x="1219200" y="1660525"/>
            <a:ext cx="6553200" cy="4902200"/>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Elizabeth and Peter"/>
          <p:cNvSpPr txBox="1">
            <a:spLocks noGrp="1"/>
          </p:cNvSpPr>
          <p:nvPr>
            <p:ph type="title" idx="4294967295"/>
          </p:nvPr>
        </p:nvSpPr>
        <p:spPr>
          <a:xfrm>
            <a:off x="914399" y="503237"/>
            <a:ext cx="7313615" cy="868363"/>
          </a:xfrm>
          <a:prstGeom prst="rect">
            <a:avLst/>
          </a:prstGeom>
        </p:spPr>
        <p:txBody>
          <a:bodyPr>
            <a:normAutofit/>
          </a:bodyPr>
          <a:lstStyle/>
          <a:p>
            <a:r>
              <a:t>Elizabeth and Peter</a:t>
            </a:r>
          </a:p>
        </p:txBody>
      </p:sp>
      <p:sp>
        <p:nvSpPr>
          <p:cNvPr id="160" name="The couple comes to you for their 2 week old’s well child visit.  E, a 28 year old G3P3, asks about pain at her c-section incision site.  Healing well.…"/>
          <p:cNvSpPr txBox="1">
            <a:spLocks noGrp="1"/>
          </p:cNvSpPr>
          <p:nvPr>
            <p:ph type="body" idx="4294967295"/>
          </p:nvPr>
        </p:nvSpPr>
        <p:spPr>
          <a:xfrm>
            <a:off x="685800" y="1600200"/>
            <a:ext cx="7924800" cy="4589463"/>
          </a:xfrm>
          <a:prstGeom prst="rect">
            <a:avLst/>
          </a:prstGeom>
        </p:spPr>
        <p:txBody>
          <a:bodyPr>
            <a:normAutofit/>
          </a:bodyPr>
          <a:lstStyle/>
          <a:p>
            <a:pPr>
              <a:buBlip>
                <a:blip r:embed="rId3"/>
              </a:buBlip>
              <a:defRPr>
                <a:solidFill>
                  <a:srgbClr val="1F1F2E"/>
                </a:solidFill>
              </a:defRPr>
            </a:pPr>
            <a:r>
              <a:t>The couple comes to you for their 2 week old’s well child visit.  E, a 28 year old G3P3, asks about pain at her c-section incision site.  Healing well.</a:t>
            </a:r>
          </a:p>
          <a:p>
            <a:pPr>
              <a:buBlip>
                <a:blip r:embed="rId3"/>
              </a:buBlip>
              <a:defRPr>
                <a:solidFill>
                  <a:srgbClr val="1F1F2E"/>
                </a:solidFill>
              </a:defRPr>
            </a:pPr>
            <a:r>
              <a:t>You ask what they use or plan to use for birth control.  They are at a loss.</a:t>
            </a:r>
          </a:p>
          <a:p>
            <a:pPr>
              <a:buBlip>
                <a:blip r:embed="rId3"/>
              </a:buBlip>
              <a:defRPr>
                <a:solidFill>
                  <a:srgbClr val="1F1F2E"/>
                </a:solidFill>
              </a:defRPr>
            </a:pPr>
            <a:r>
              <a:t>Pregnancy was unintended, and occurred after copper IUD expulsion.  They want no more children. E has migraine headaches with visual aura.  </a:t>
            </a:r>
          </a:p>
          <a:p>
            <a:pPr>
              <a:buBlip>
                <a:blip r:embed="rId3"/>
              </a:buBlip>
              <a:defRPr>
                <a:solidFill>
                  <a:srgbClr val="1F1F2E"/>
                </a:solidFill>
              </a:defRPr>
            </a:pPr>
            <a:r>
              <a:t>Peter is worried about Elizabeth- says they can’t have another child.  </a:t>
            </a:r>
            <a:r>
              <a:rPr u="sng"/>
              <a:t>What are Elizabeth’s options?</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 name="Puncturing the skin"/>
          <p:cNvSpPr txBox="1">
            <a:spLocks noGrp="1"/>
          </p:cNvSpPr>
          <p:nvPr>
            <p:ph type="title" idx="4294967295"/>
          </p:nvPr>
        </p:nvSpPr>
        <p:spPr>
          <a:xfrm>
            <a:off x="914399" y="503237"/>
            <a:ext cx="7313615" cy="868363"/>
          </a:xfrm>
          <a:prstGeom prst="rect">
            <a:avLst/>
          </a:prstGeom>
        </p:spPr>
        <p:txBody>
          <a:bodyPr>
            <a:normAutofit/>
          </a:bodyPr>
          <a:lstStyle/>
          <a:p>
            <a:r>
              <a:t>Puncturing the skin</a:t>
            </a:r>
          </a:p>
        </p:txBody>
      </p:sp>
      <p:pic>
        <p:nvPicPr>
          <p:cNvPr id="292" name="C:\Documents and Settings\Owner\My Documents\My Pictures\vasectomy photos\No Scalpel Technique\2 puncturing the skin.jpeg" descr="C:\Documents and Settings\Owner\My Documents\My Pictures\vasectomy photos\No Scalpel Technique\2 puncturing the skin.jpeg"/>
          <p:cNvPicPr>
            <a:picLocks noChangeAspect="1"/>
          </p:cNvPicPr>
          <p:nvPr/>
        </p:nvPicPr>
        <p:blipFill>
          <a:blip r:embed="rId2">
            <a:extLst/>
          </a:blip>
          <a:stretch>
            <a:fillRect/>
          </a:stretch>
        </p:blipFill>
        <p:spPr>
          <a:xfrm>
            <a:off x="1219200" y="1676400"/>
            <a:ext cx="6324600" cy="4730750"/>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Stretching the opening"/>
          <p:cNvSpPr txBox="1">
            <a:spLocks noGrp="1"/>
          </p:cNvSpPr>
          <p:nvPr>
            <p:ph type="title" idx="4294967295"/>
          </p:nvPr>
        </p:nvSpPr>
        <p:spPr>
          <a:xfrm>
            <a:off x="914399" y="503237"/>
            <a:ext cx="7313615" cy="868363"/>
          </a:xfrm>
          <a:prstGeom prst="rect">
            <a:avLst/>
          </a:prstGeom>
        </p:spPr>
        <p:txBody>
          <a:bodyPr>
            <a:normAutofit/>
          </a:bodyPr>
          <a:lstStyle/>
          <a:p>
            <a:r>
              <a:t>Stretching the opening</a:t>
            </a:r>
          </a:p>
        </p:txBody>
      </p:sp>
      <p:pic>
        <p:nvPicPr>
          <p:cNvPr id="295" name="C:\Documents and Settings\Owner\My Documents\My Pictures\vasectomy photos\No Scalpel Technique\3 stretching the skin opening.jpeg" descr="C:\Documents and Settings\Owner\My Documents\My Pictures\vasectomy photos\No Scalpel Technique\3 stretching the skin opening.jpeg"/>
          <p:cNvPicPr>
            <a:picLocks noChangeAspect="1"/>
          </p:cNvPicPr>
          <p:nvPr/>
        </p:nvPicPr>
        <p:blipFill>
          <a:blip r:embed="rId2">
            <a:extLst/>
          </a:blip>
          <a:stretch>
            <a:fillRect/>
          </a:stretch>
        </p:blipFill>
        <p:spPr>
          <a:xfrm>
            <a:off x="1676400" y="1981200"/>
            <a:ext cx="6096000" cy="4559300"/>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 name="Hooking the vas"/>
          <p:cNvSpPr txBox="1">
            <a:spLocks noGrp="1"/>
          </p:cNvSpPr>
          <p:nvPr>
            <p:ph type="title" idx="4294967295"/>
          </p:nvPr>
        </p:nvSpPr>
        <p:spPr>
          <a:xfrm>
            <a:off x="914399" y="503237"/>
            <a:ext cx="7313615" cy="868363"/>
          </a:xfrm>
          <a:prstGeom prst="rect">
            <a:avLst/>
          </a:prstGeom>
        </p:spPr>
        <p:txBody>
          <a:bodyPr>
            <a:normAutofit/>
          </a:bodyPr>
          <a:lstStyle/>
          <a:p>
            <a:r>
              <a:t>Hooking the vas</a:t>
            </a:r>
          </a:p>
        </p:txBody>
      </p:sp>
      <p:pic>
        <p:nvPicPr>
          <p:cNvPr id="298" name="C:\Documents and Settings\Owner\My Documents\My Pictures\vasectomy photos\No Scalpel Technique\4 lifting out the vas.jpeg" descr="C:\Documents and Settings\Owner\My Documents\My Pictures\vasectomy photos\No Scalpel Technique\4 lifting out the vas.jpeg"/>
          <p:cNvPicPr>
            <a:picLocks noChangeAspect="1"/>
          </p:cNvPicPr>
          <p:nvPr/>
        </p:nvPicPr>
        <p:blipFill>
          <a:blip r:embed="rId2">
            <a:extLst/>
          </a:blip>
          <a:stretch>
            <a:fillRect/>
          </a:stretch>
        </p:blipFill>
        <p:spPr>
          <a:xfrm>
            <a:off x="1600200" y="2093911"/>
            <a:ext cx="5943600" cy="4445003"/>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 name="Cleaning the vas"/>
          <p:cNvSpPr txBox="1">
            <a:spLocks noGrp="1"/>
          </p:cNvSpPr>
          <p:nvPr>
            <p:ph type="title" idx="4294967295"/>
          </p:nvPr>
        </p:nvSpPr>
        <p:spPr>
          <a:xfrm>
            <a:off x="228600" y="76198"/>
            <a:ext cx="7772400" cy="1143004"/>
          </a:xfrm>
          <a:prstGeom prst="rect">
            <a:avLst/>
          </a:prstGeom>
        </p:spPr>
        <p:txBody>
          <a:bodyPr>
            <a:normAutofit/>
          </a:bodyPr>
          <a:lstStyle/>
          <a:p>
            <a:r>
              <a:t>Cleaning the vas</a:t>
            </a:r>
          </a:p>
        </p:txBody>
      </p:sp>
      <p:pic>
        <p:nvPicPr>
          <p:cNvPr id="301" name="Screen Shot 2014-08-07 at 10.28.30 AM.png" descr="Screen Shot 2014-08-07 at 10.28.30 AM.png"/>
          <p:cNvPicPr>
            <a:picLocks noChangeAspect="1"/>
          </p:cNvPicPr>
          <p:nvPr/>
        </p:nvPicPr>
        <p:blipFill>
          <a:blip r:embed="rId3">
            <a:extLst/>
          </a:blip>
          <a:stretch>
            <a:fillRect/>
          </a:stretch>
        </p:blipFill>
        <p:spPr>
          <a:xfrm>
            <a:off x="685800" y="1447800"/>
            <a:ext cx="7516814" cy="5003800"/>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Hemi-transecting the vas"/>
          <p:cNvSpPr txBox="1">
            <a:spLocks noGrp="1"/>
          </p:cNvSpPr>
          <p:nvPr>
            <p:ph type="title" idx="4294967295"/>
          </p:nvPr>
        </p:nvSpPr>
        <p:spPr>
          <a:xfrm>
            <a:off x="228600" y="76198"/>
            <a:ext cx="7772400" cy="1143004"/>
          </a:xfrm>
          <a:prstGeom prst="rect">
            <a:avLst/>
          </a:prstGeom>
        </p:spPr>
        <p:txBody>
          <a:bodyPr>
            <a:normAutofit/>
          </a:bodyPr>
          <a:lstStyle/>
          <a:p>
            <a:r>
              <a:t>Hemi-transecting the vas</a:t>
            </a:r>
          </a:p>
        </p:txBody>
      </p:sp>
      <p:pic>
        <p:nvPicPr>
          <p:cNvPr id="306" name="Screen Shot 2014-08-07 at 10.28.44 AM.png" descr="Screen Shot 2014-08-07 at 10.28.44 AM.png"/>
          <p:cNvPicPr>
            <a:picLocks noChangeAspect="1"/>
          </p:cNvPicPr>
          <p:nvPr/>
        </p:nvPicPr>
        <p:blipFill>
          <a:blip r:embed="rId2">
            <a:extLst/>
          </a:blip>
          <a:stretch>
            <a:fillRect/>
          </a:stretch>
        </p:blipFill>
        <p:spPr>
          <a:xfrm>
            <a:off x="685800" y="1600200"/>
            <a:ext cx="7467600" cy="4930775"/>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Hemi-transecting the vas"/>
          <p:cNvSpPr txBox="1">
            <a:spLocks noGrp="1"/>
          </p:cNvSpPr>
          <p:nvPr>
            <p:ph type="title" idx="4294967295"/>
          </p:nvPr>
        </p:nvSpPr>
        <p:spPr>
          <a:xfrm>
            <a:off x="228600" y="76198"/>
            <a:ext cx="7772400" cy="1143004"/>
          </a:xfrm>
          <a:prstGeom prst="rect">
            <a:avLst/>
          </a:prstGeom>
        </p:spPr>
        <p:txBody>
          <a:bodyPr>
            <a:normAutofit/>
          </a:bodyPr>
          <a:lstStyle/>
          <a:p>
            <a:r>
              <a:t>Hemi-transecting the vas</a:t>
            </a:r>
          </a:p>
        </p:txBody>
      </p:sp>
      <p:pic>
        <p:nvPicPr>
          <p:cNvPr id="309" name="Screen Shot 2014-08-07 at 10.28.58 AM.png" descr="Screen Shot 2014-08-07 at 10.28.58 AM.png"/>
          <p:cNvPicPr>
            <a:picLocks noChangeAspect="1"/>
          </p:cNvPicPr>
          <p:nvPr/>
        </p:nvPicPr>
        <p:blipFill>
          <a:blip r:embed="rId2">
            <a:extLst/>
          </a:blip>
          <a:stretch>
            <a:fillRect/>
          </a:stretch>
        </p:blipFill>
        <p:spPr>
          <a:xfrm>
            <a:off x="609600" y="1600200"/>
            <a:ext cx="7504114" cy="4991100"/>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Intraluminal cautery"/>
          <p:cNvSpPr txBox="1">
            <a:spLocks noGrp="1"/>
          </p:cNvSpPr>
          <p:nvPr>
            <p:ph type="title" idx="4294967295"/>
          </p:nvPr>
        </p:nvSpPr>
        <p:spPr>
          <a:xfrm>
            <a:off x="228600" y="76198"/>
            <a:ext cx="7772400" cy="1143004"/>
          </a:xfrm>
          <a:prstGeom prst="rect">
            <a:avLst/>
          </a:prstGeom>
        </p:spPr>
        <p:txBody>
          <a:bodyPr>
            <a:normAutofit/>
          </a:bodyPr>
          <a:lstStyle/>
          <a:p>
            <a:r>
              <a:t>Intraluminal cautery</a:t>
            </a:r>
          </a:p>
        </p:txBody>
      </p:sp>
      <p:pic>
        <p:nvPicPr>
          <p:cNvPr id="312" name="Screen Shot 2014-08-07 at 10.29.12 AM.png" descr="Screen Shot 2014-08-07 at 10.29.12 AM.png"/>
          <p:cNvPicPr>
            <a:picLocks noChangeAspect="1"/>
          </p:cNvPicPr>
          <p:nvPr/>
        </p:nvPicPr>
        <p:blipFill>
          <a:blip r:embed="rId2">
            <a:extLst/>
          </a:blip>
          <a:stretch>
            <a:fillRect/>
          </a:stretch>
        </p:blipFill>
        <p:spPr>
          <a:xfrm>
            <a:off x="685800" y="1524000"/>
            <a:ext cx="7485064" cy="4953000"/>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Finishing the transection"/>
          <p:cNvSpPr txBox="1">
            <a:spLocks noGrp="1"/>
          </p:cNvSpPr>
          <p:nvPr>
            <p:ph type="title" idx="4294967295"/>
          </p:nvPr>
        </p:nvSpPr>
        <p:spPr>
          <a:xfrm>
            <a:off x="228600" y="76198"/>
            <a:ext cx="7772400" cy="1143004"/>
          </a:xfrm>
          <a:prstGeom prst="rect">
            <a:avLst/>
          </a:prstGeom>
        </p:spPr>
        <p:txBody>
          <a:bodyPr>
            <a:normAutofit/>
          </a:bodyPr>
          <a:lstStyle/>
          <a:p>
            <a:r>
              <a:t>Finishing the transection</a:t>
            </a:r>
          </a:p>
        </p:txBody>
      </p:sp>
      <p:pic>
        <p:nvPicPr>
          <p:cNvPr id="315" name="Screen Shot 2014-08-07 at 10.29.24 AM.png" descr="Screen Shot 2014-08-07 at 10.29.24 AM.png"/>
          <p:cNvPicPr>
            <a:picLocks noChangeAspect="1"/>
          </p:cNvPicPr>
          <p:nvPr/>
        </p:nvPicPr>
        <p:blipFill>
          <a:blip r:embed="rId2">
            <a:extLst/>
          </a:blip>
          <a:stretch>
            <a:fillRect/>
          </a:stretch>
        </p:blipFill>
        <p:spPr>
          <a:xfrm>
            <a:off x="685800" y="1295400"/>
            <a:ext cx="7391400" cy="5400675"/>
          </a:xfrm>
          <a:prstGeom prst="rect">
            <a:avLst/>
          </a:prstGeom>
          <a:ln w="12700">
            <a:miter lim="400000"/>
          </a:ln>
        </p:spPr>
      </p:pic>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Pulling fascia over the vas"/>
          <p:cNvSpPr txBox="1">
            <a:spLocks noGrp="1"/>
          </p:cNvSpPr>
          <p:nvPr>
            <p:ph type="title" idx="4294967295"/>
          </p:nvPr>
        </p:nvSpPr>
        <p:spPr>
          <a:xfrm>
            <a:off x="228600" y="76198"/>
            <a:ext cx="7772400" cy="1143004"/>
          </a:xfrm>
          <a:prstGeom prst="rect">
            <a:avLst/>
          </a:prstGeom>
        </p:spPr>
        <p:txBody>
          <a:bodyPr>
            <a:normAutofit/>
          </a:bodyPr>
          <a:lstStyle/>
          <a:p>
            <a:r>
              <a:t>Pulling fascia over the vas</a:t>
            </a:r>
          </a:p>
        </p:txBody>
      </p:sp>
      <p:pic>
        <p:nvPicPr>
          <p:cNvPr id="318" name="Screen Shot 2014-08-07 at 10.29.35 AM.png" descr="Screen Shot 2014-08-07 at 10.29.35 AM.png"/>
          <p:cNvPicPr>
            <a:picLocks noChangeAspect="1"/>
          </p:cNvPicPr>
          <p:nvPr/>
        </p:nvPicPr>
        <p:blipFill>
          <a:blip r:embed="rId2">
            <a:extLst/>
          </a:blip>
          <a:stretch>
            <a:fillRect/>
          </a:stretch>
        </p:blipFill>
        <p:spPr>
          <a:xfrm>
            <a:off x="457200" y="1371600"/>
            <a:ext cx="7854950" cy="5194300"/>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Exposing fascia to tie"/>
          <p:cNvSpPr txBox="1">
            <a:spLocks noGrp="1"/>
          </p:cNvSpPr>
          <p:nvPr>
            <p:ph type="title" idx="4294967295"/>
          </p:nvPr>
        </p:nvSpPr>
        <p:spPr>
          <a:xfrm>
            <a:off x="228600" y="76198"/>
            <a:ext cx="7772400" cy="1143004"/>
          </a:xfrm>
          <a:prstGeom prst="rect">
            <a:avLst/>
          </a:prstGeom>
        </p:spPr>
        <p:txBody>
          <a:bodyPr>
            <a:normAutofit/>
          </a:bodyPr>
          <a:lstStyle/>
          <a:p>
            <a:r>
              <a:t>Exposing fascia to tie</a:t>
            </a:r>
          </a:p>
        </p:txBody>
      </p:sp>
      <p:pic>
        <p:nvPicPr>
          <p:cNvPr id="321" name="Screen Shot 2014-08-07 at 10.28.30 AM.png" descr="Screen Shot 2014-08-07 at 10.28.30 AM.png"/>
          <p:cNvPicPr>
            <a:picLocks noChangeAspect="1"/>
          </p:cNvPicPr>
          <p:nvPr/>
        </p:nvPicPr>
        <p:blipFill>
          <a:blip r:embed="rId2">
            <a:extLst/>
          </a:blip>
          <a:stretch>
            <a:fillRect/>
          </a:stretch>
        </p:blipFill>
        <p:spPr>
          <a:xfrm>
            <a:off x="685800" y="1447800"/>
            <a:ext cx="7516814" cy="5003800"/>
          </a:xfrm>
          <a:prstGeom prst="rect">
            <a:avLst/>
          </a:prstGeom>
          <a:ln w="12700">
            <a:miter lim="400000"/>
          </a:ln>
        </p:spPr>
      </p:pic>
      <p:pic>
        <p:nvPicPr>
          <p:cNvPr id="322" name="Screen Shot 2014-08-07 at 10.29.52 AM.png" descr="Screen Shot 2014-08-07 at 10.29.52 AM.png"/>
          <p:cNvPicPr>
            <a:picLocks noChangeAspect="1"/>
          </p:cNvPicPr>
          <p:nvPr/>
        </p:nvPicPr>
        <p:blipFill>
          <a:blip r:embed="rId3">
            <a:extLst/>
          </a:blip>
          <a:stretch>
            <a:fillRect/>
          </a:stretch>
        </p:blipFill>
        <p:spPr>
          <a:xfrm>
            <a:off x="685800" y="1143000"/>
            <a:ext cx="7467600" cy="5467350"/>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Elizabeth and Peter"/>
          <p:cNvSpPr txBox="1">
            <a:spLocks noGrp="1"/>
          </p:cNvSpPr>
          <p:nvPr>
            <p:ph type="title" idx="4294967295"/>
          </p:nvPr>
        </p:nvSpPr>
        <p:spPr>
          <a:xfrm>
            <a:off x="914399" y="503237"/>
            <a:ext cx="7313615" cy="868363"/>
          </a:xfrm>
          <a:prstGeom prst="rect">
            <a:avLst/>
          </a:prstGeom>
        </p:spPr>
        <p:txBody>
          <a:bodyPr>
            <a:normAutofit/>
          </a:bodyPr>
          <a:lstStyle/>
          <a:p>
            <a:r>
              <a:t>Elizabeth and Peter</a:t>
            </a:r>
          </a:p>
        </p:txBody>
      </p:sp>
      <p:sp>
        <p:nvSpPr>
          <p:cNvPr id="165" name="The couple comes to you for their 2 week old’s well child visit.  E, a 28 year old G3P3, asks about pain at her c-section incision site.  Healing well.…"/>
          <p:cNvSpPr txBox="1">
            <a:spLocks noGrp="1"/>
          </p:cNvSpPr>
          <p:nvPr>
            <p:ph type="body" idx="4294967295"/>
          </p:nvPr>
        </p:nvSpPr>
        <p:spPr>
          <a:xfrm>
            <a:off x="685800" y="1600200"/>
            <a:ext cx="7924800" cy="4589463"/>
          </a:xfrm>
          <a:prstGeom prst="rect">
            <a:avLst/>
          </a:prstGeom>
        </p:spPr>
        <p:txBody>
          <a:bodyPr>
            <a:normAutofit/>
          </a:bodyPr>
          <a:lstStyle/>
          <a:p>
            <a:pPr>
              <a:buBlip>
                <a:blip r:embed="rId3"/>
              </a:buBlip>
              <a:defRPr sz="3200">
                <a:solidFill>
                  <a:srgbClr val="1F1F2E"/>
                </a:solidFill>
              </a:defRPr>
            </a:pPr>
            <a:r>
              <a:t>Why do we ask first about Elizabeth?</a:t>
            </a:r>
          </a:p>
          <a:p>
            <a:pPr>
              <a:buBlip>
                <a:blip r:embed="rId3"/>
              </a:buBlip>
              <a:defRPr sz="3200">
                <a:solidFill>
                  <a:srgbClr val="1F1F2E"/>
                </a:solidFill>
              </a:defRPr>
            </a:pPr>
            <a:r>
              <a:t>Is this gender bias?</a:t>
            </a:r>
          </a:p>
          <a:p>
            <a:pPr>
              <a:buBlip>
                <a:blip r:embed="rId3"/>
              </a:buBlip>
              <a:defRPr sz="3200">
                <a:solidFill>
                  <a:srgbClr val="1F1F2E"/>
                </a:solidFill>
              </a:defRPr>
            </a:pPr>
            <a:r>
              <a:t>What are the options for the couple?  </a:t>
            </a:r>
          </a:p>
          <a:p>
            <a:pPr>
              <a:buBlip>
                <a:blip r:embed="rId3"/>
              </a:buBlip>
              <a:defRPr sz="3200">
                <a:solidFill>
                  <a:srgbClr val="1F1F2E"/>
                </a:solidFill>
              </a:defRPr>
            </a:pPr>
            <a:r>
              <a:t>What is the role of the man in contraception?</a:t>
            </a:r>
          </a:p>
        </p:txBody>
      </p:sp>
    </p:spTree>
  </p:cSld>
  <p:clrMapOvr>
    <a:masterClrMapping/>
  </p:clrMapOvr>
  <p:transition spd="med"/>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Preparing to tie the fascia"/>
          <p:cNvSpPr txBox="1">
            <a:spLocks noGrp="1"/>
          </p:cNvSpPr>
          <p:nvPr>
            <p:ph type="title" idx="4294967295"/>
          </p:nvPr>
        </p:nvSpPr>
        <p:spPr>
          <a:xfrm>
            <a:off x="228600" y="76198"/>
            <a:ext cx="7772400" cy="1143004"/>
          </a:xfrm>
          <a:prstGeom prst="rect">
            <a:avLst/>
          </a:prstGeom>
        </p:spPr>
        <p:txBody>
          <a:bodyPr>
            <a:normAutofit/>
          </a:bodyPr>
          <a:lstStyle/>
          <a:p>
            <a:r>
              <a:t>Preparing to tie the fascia</a:t>
            </a:r>
          </a:p>
        </p:txBody>
      </p:sp>
      <p:pic>
        <p:nvPicPr>
          <p:cNvPr id="325" name="Screen Shot 2014-08-07 at 10.30.03 AM.png" descr="Screen Shot 2014-08-07 at 10.30.03 AM.png"/>
          <p:cNvPicPr>
            <a:picLocks noChangeAspect="1"/>
          </p:cNvPicPr>
          <p:nvPr/>
        </p:nvPicPr>
        <p:blipFill>
          <a:blip r:embed="rId2">
            <a:extLst/>
          </a:blip>
          <a:stretch>
            <a:fillRect/>
          </a:stretch>
        </p:blipFill>
        <p:spPr>
          <a:xfrm>
            <a:off x="685800" y="1676400"/>
            <a:ext cx="7543800" cy="5029200"/>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 name="Tying the fascia"/>
          <p:cNvSpPr txBox="1">
            <a:spLocks noGrp="1"/>
          </p:cNvSpPr>
          <p:nvPr>
            <p:ph type="title" idx="4294967295"/>
          </p:nvPr>
        </p:nvSpPr>
        <p:spPr>
          <a:xfrm>
            <a:off x="228600" y="76198"/>
            <a:ext cx="7772400" cy="1143004"/>
          </a:xfrm>
          <a:prstGeom prst="rect">
            <a:avLst/>
          </a:prstGeom>
        </p:spPr>
        <p:txBody>
          <a:bodyPr>
            <a:normAutofit/>
          </a:bodyPr>
          <a:lstStyle/>
          <a:p>
            <a:r>
              <a:t>Tying the fascia</a:t>
            </a:r>
          </a:p>
        </p:txBody>
      </p:sp>
      <p:pic>
        <p:nvPicPr>
          <p:cNvPr id="328" name="Screen Shot 2014-08-07 at 10.30.18 AM.png" descr="Screen Shot 2014-08-07 at 10.30.18 AM.png"/>
          <p:cNvPicPr>
            <a:picLocks noChangeAspect="1"/>
          </p:cNvPicPr>
          <p:nvPr/>
        </p:nvPicPr>
        <p:blipFill>
          <a:blip r:embed="rId2">
            <a:extLst/>
          </a:blip>
          <a:stretch>
            <a:fillRect/>
          </a:stretch>
        </p:blipFill>
        <p:spPr>
          <a:xfrm>
            <a:off x="685800" y="1600200"/>
            <a:ext cx="7575550" cy="5054600"/>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Finishing the other side"/>
          <p:cNvSpPr txBox="1">
            <a:spLocks noGrp="1"/>
          </p:cNvSpPr>
          <p:nvPr>
            <p:ph type="title" idx="4294967295"/>
          </p:nvPr>
        </p:nvSpPr>
        <p:spPr>
          <a:xfrm>
            <a:off x="914399" y="503237"/>
            <a:ext cx="7313615" cy="868363"/>
          </a:xfrm>
          <a:prstGeom prst="rect">
            <a:avLst/>
          </a:prstGeom>
        </p:spPr>
        <p:txBody>
          <a:bodyPr>
            <a:normAutofit/>
          </a:bodyPr>
          <a:lstStyle/>
          <a:p>
            <a:r>
              <a:t>Finishing the other side</a:t>
            </a:r>
          </a:p>
        </p:txBody>
      </p:sp>
      <p:sp>
        <p:nvSpPr>
          <p:cNvPr id="331" name="Of course, the procedure is repeated on the other side so that both tubes are cut."/>
          <p:cNvSpPr txBox="1">
            <a:spLocks noGrp="1"/>
          </p:cNvSpPr>
          <p:nvPr>
            <p:ph type="body" idx="4294967295"/>
          </p:nvPr>
        </p:nvSpPr>
        <p:spPr>
          <a:xfrm>
            <a:off x="914399" y="1735136"/>
            <a:ext cx="7313615" cy="4056064"/>
          </a:xfrm>
          <a:prstGeom prst="rect">
            <a:avLst/>
          </a:prstGeom>
        </p:spPr>
        <p:txBody>
          <a:bodyPr>
            <a:normAutofit/>
          </a:bodyPr>
          <a:lstStyle>
            <a:lvl1pPr>
              <a:buBlip>
                <a:blip r:embed="rId2"/>
              </a:buBlip>
            </a:lvl1pPr>
          </a:lstStyle>
          <a:p>
            <a:r>
              <a:t>Of course, the procedure is repeated on the other side so that both tubes are cut.</a:t>
            </a:r>
          </a:p>
        </p:txBody>
      </p:sp>
    </p:spTree>
  </p:cSld>
  <p:clrMapOvr>
    <a:masterClrMapping/>
  </p:clrMapOvr>
  <p:transition spd="med"/>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 name="No-Scalpel Vasectomy"/>
          <p:cNvSpPr txBox="1">
            <a:spLocks noGrp="1"/>
          </p:cNvSpPr>
          <p:nvPr>
            <p:ph type="title" idx="4294967295"/>
          </p:nvPr>
        </p:nvSpPr>
        <p:spPr>
          <a:xfrm>
            <a:off x="914399" y="503237"/>
            <a:ext cx="7313615" cy="868363"/>
          </a:xfrm>
          <a:prstGeom prst="rect">
            <a:avLst/>
          </a:prstGeom>
        </p:spPr>
        <p:txBody>
          <a:bodyPr>
            <a:normAutofit/>
          </a:bodyPr>
          <a:lstStyle/>
          <a:p>
            <a:r>
              <a:t>No-Scalpel Vasectomy</a:t>
            </a:r>
          </a:p>
        </p:txBody>
      </p:sp>
      <p:sp>
        <p:nvSpPr>
          <p:cNvPr id="334" name="Let’s see this in diagrams"/>
          <p:cNvSpPr txBox="1">
            <a:spLocks noGrp="1"/>
          </p:cNvSpPr>
          <p:nvPr>
            <p:ph type="body" idx="4294967295"/>
          </p:nvPr>
        </p:nvSpPr>
        <p:spPr>
          <a:xfrm>
            <a:off x="914399" y="1735136"/>
            <a:ext cx="7313615" cy="4056064"/>
          </a:xfrm>
          <a:prstGeom prst="rect">
            <a:avLst/>
          </a:prstGeom>
        </p:spPr>
        <p:txBody>
          <a:bodyPr>
            <a:normAutofit/>
          </a:bodyPr>
          <a:lstStyle/>
          <a:p>
            <a:pPr>
              <a:buBlip>
                <a:blip r:embed="rId2"/>
              </a:buBlip>
            </a:pPr>
            <a:r>
              <a:t>Let</a:t>
            </a:r>
            <a:r>
              <a:rPr>
                <a:latin typeface="+mj-lt"/>
                <a:ea typeface="+mj-ea"/>
                <a:cs typeface="+mj-cs"/>
                <a:sym typeface="Arial"/>
              </a:rPr>
              <a:t>’</a:t>
            </a:r>
            <a:r>
              <a:t>s see this in diagrams</a:t>
            </a:r>
          </a:p>
        </p:txBody>
      </p:sp>
    </p:spTree>
  </p:cSld>
  <p:clrMapOvr>
    <a:masterClrMapping/>
  </p:clrMapOvr>
  <p:transition spd="med"/>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 name="Finding the vas"/>
          <p:cNvSpPr txBox="1">
            <a:spLocks noGrp="1"/>
          </p:cNvSpPr>
          <p:nvPr>
            <p:ph type="title" idx="4294967295"/>
          </p:nvPr>
        </p:nvSpPr>
        <p:spPr>
          <a:xfrm>
            <a:off x="914399" y="503237"/>
            <a:ext cx="7313615" cy="868363"/>
          </a:xfrm>
          <a:prstGeom prst="rect">
            <a:avLst/>
          </a:prstGeom>
        </p:spPr>
        <p:txBody>
          <a:bodyPr>
            <a:normAutofit/>
          </a:bodyPr>
          <a:lstStyle/>
          <a:p>
            <a:r>
              <a:t>Finding the vas</a:t>
            </a:r>
          </a:p>
        </p:txBody>
      </p:sp>
      <p:pic>
        <p:nvPicPr>
          <p:cNvPr id="337" name="Screen Shot 2012-09-09 at 7.12.18 PM.png" descr="Screen Shot 2012-09-09 at 7.12.18 PM.png"/>
          <p:cNvPicPr>
            <a:picLocks noChangeAspect="1"/>
          </p:cNvPicPr>
          <p:nvPr/>
        </p:nvPicPr>
        <p:blipFill>
          <a:blip r:embed="rId2">
            <a:extLst/>
          </a:blip>
          <a:stretch>
            <a:fillRect/>
          </a:stretch>
        </p:blipFill>
        <p:spPr>
          <a:xfrm>
            <a:off x="1752600" y="2057400"/>
            <a:ext cx="5562600" cy="4625975"/>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9" name="Ring Forceps.png" descr="Ring Forceps.png"/>
          <p:cNvPicPr>
            <a:picLocks noChangeAspect="1"/>
          </p:cNvPicPr>
          <p:nvPr/>
        </p:nvPicPr>
        <p:blipFill>
          <a:blip r:embed="rId2">
            <a:extLst/>
          </a:blip>
          <a:stretch>
            <a:fillRect/>
          </a:stretch>
        </p:blipFill>
        <p:spPr>
          <a:xfrm>
            <a:off x="1831833" y="0"/>
            <a:ext cx="5835934" cy="6858000"/>
          </a:xfrm>
          <a:prstGeom prst="rect">
            <a:avLst/>
          </a:prstGeom>
          <a:ln w="12700">
            <a:miter lim="400000"/>
          </a:ln>
        </p:spPr>
      </p:pic>
      <p:sp>
        <p:nvSpPr>
          <p:cNvPr id="340" name="Grasping vas with ringed clamp"/>
          <p:cNvSpPr txBox="1"/>
          <p:nvPr/>
        </p:nvSpPr>
        <p:spPr>
          <a:xfrm>
            <a:off x="609600" y="32861"/>
            <a:ext cx="8229600" cy="8026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lgn="ctr">
              <a:defRPr sz="4600">
                <a:latin typeface="Goudy Old Style"/>
                <a:ea typeface="Goudy Old Style"/>
                <a:cs typeface="Goudy Old Style"/>
                <a:sym typeface="Goudy Old Style"/>
              </a:defRPr>
            </a:lvl1pPr>
          </a:lstStyle>
          <a:p>
            <a:r>
              <a:t>Grasping vas with ringed clamp</a:t>
            </a:r>
          </a:p>
        </p:txBody>
      </p:sp>
    </p:spTree>
  </p:cSld>
  <p:clrMapOvr>
    <a:masterClrMapping/>
  </p:clrMapOvr>
  <p:transition spd="med"/>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Grasping the vas"/>
          <p:cNvSpPr txBox="1">
            <a:spLocks noGrp="1"/>
          </p:cNvSpPr>
          <p:nvPr>
            <p:ph type="title" idx="4294967295"/>
          </p:nvPr>
        </p:nvSpPr>
        <p:spPr>
          <a:xfrm>
            <a:off x="914399" y="503237"/>
            <a:ext cx="7313615" cy="868363"/>
          </a:xfrm>
          <a:prstGeom prst="rect">
            <a:avLst/>
          </a:prstGeom>
        </p:spPr>
        <p:txBody>
          <a:bodyPr>
            <a:normAutofit/>
          </a:bodyPr>
          <a:lstStyle/>
          <a:p>
            <a:r>
              <a:t>Grasping the vas</a:t>
            </a:r>
          </a:p>
        </p:txBody>
      </p:sp>
      <p:pic>
        <p:nvPicPr>
          <p:cNvPr id="343" name="Screen Shot 2012-09-09 at 7.39.28 PM.png" descr="Screen Shot 2012-09-09 at 7.39.28 PM.png"/>
          <p:cNvPicPr>
            <a:picLocks noChangeAspect="1"/>
          </p:cNvPicPr>
          <p:nvPr/>
        </p:nvPicPr>
        <p:blipFill>
          <a:blip r:embed="rId2">
            <a:extLst/>
          </a:blip>
          <a:stretch>
            <a:fillRect/>
          </a:stretch>
        </p:blipFill>
        <p:spPr>
          <a:xfrm>
            <a:off x="1219200" y="2667000"/>
            <a:ext cx="6134100" cy="3327400"/>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 name="Accessing the vas"/>
          <p:cNvSpPr txBox="1">
            <a:spLocks noGrp="1"/>
          </p:cNvSpPr>
          <p:nvPr>
            <p:ph type="title" idx="4294967295"/>
          </p:nvPr>
        </p:nvSpPr>
        <p:spPr>
          <a:xfrm>
            <a:off x="914399" y="503237"/>
            <a:ext cx="7313615" cy="868363"/>
          </a:xfrm>
          <a:prstGeom prst="rect">
            <a:avLst/>
          </a:prstGeom>
        </p:spPr>
        <p:txBody>
          <a:bodyPr>
            <a:normAutofit/>
          </a:bodyPr>
          <a:lstStyle/>
          <a:p>
            <a:r>
              <a:t>Accessing the vas</a:t>
            </a:r>
          </a:p>
        </p:txBody>
      </p:sp>
      <p:pic>
        <p:nvPicPr>
          <p:cNvPr id="346" name="Screen Shot 2012-09-09 at 7.40.14 PM.png" descr="Screen Shot 2012-09-09 at 7.40.14 PM.png"/>
          <p:cNvPicPr>
            <a:picLocks noChangeAspect="1"/>
          </p:cNvPicPr>
          <p:nvPr/>
        </p:nvPicPr>
        <p:blipFill>
          <a:blip r:embed="rId2">
            <a:extLst/>
          </a:blip>
          <a:stretch>
            <a:fillRect/>
          </a:stretch>
        </p:blipFill>
        <p:spPr>
          <a:xfrm>
            <a:off x="1828800" y="2057400"/>
            <a:ext cx="4953000" cy="4495800"/>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 name="Accessing the vas"/>
          <p:cNvSpPr txBox="1">
            <a:spLocks noGrp="1"/>
          </p:cNvSpPr>
          <p:nvPr>
            <p:ph type="title" idx="4294967295"/>
          </p:nvPr>
        </p:nvSpPr>
        <p:spPr>
          <a:xfrm>
            <a:off x="914399" y="503237"/>
            <a:ext cx="7313615" cy="868363"/>
          </a:xfrm>
          <a:prstGeom prst="rect">
            <a:avLst/>
          </a:prstGeom>
        </p:spPr>
        <p:txBody>
          <a:bodyPr>
            <a:normAutofit/>
          </a:bodyPr>
          <a:lstStyle/>
          <a:p>
            <a:r>
              <a:t>Accessing the vas</a:t>
            </a:r>
          </a:p>
        </p:txBody>
      </p:sp>
      <p:pic>
        <p:nvPicPr>
          <p:cNvPr id="349" name="Screen Shot 2012-09-09 at 7.42.01 PM.png" descr="Screen Shot 2012-09-09 at 7.42.01 PM.png"/>
          <p:cNvPicPr>
            <a:picLocks noChangeAspect="1"/>
          </p:cNvPicPr>
          <p:nvPr/>
        </p:nvPicPr>
        <p:blipFill>
          <a:blip r:embed="rId2">
            <a:extLst/>
          </a:blip>
          <a:stretch>
            <a:fillRect/>
          </a:stretch>
        </p:blipFill>
        <p:spPr>
          <a:xfrm>
            <a:off x="2590800" y="2057400"/>
            <a:ext cx="4205288" cy="4597400"/>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 name="Delivering the Vas"/>
          <p:cNvSpPr txBox="1"/>
          <p:nvPr/>
        </p:nvSpPr>
        <p:spPr>
          <a:xfrm>
            <a:off x="609600" y="32861"/>
            <a:ext cx="8229600" cy="8026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lgn="ctr">
              <a:defRPr sz="4600">
                <a:latin typeface="Goudy Old Style"/>
                <a:ea typeface="Goudy Old Style"/>
                <a:cs typeface="Goudy Old Style"/>
                <a:sym typeface="Goudy Old Style"/>
              </a:defRPr>
            </a:lvl1pPr>
          </a:lstStyle>
          <a:p>
            <a:r>
              <a:t>Delivering the Vas</a:t>
            </a:r>
          </a:p>
        </p:txBody>
      </p:sp>
      <p:pic>
        <p:nvPicPr>
          <p:cNvPr id="352" name="Delivering vas 2.png" descr="Delivering vas 2.png"/>
          <p:cNvPicPr>
            <a:picLocks noChangeAspect="1"/>
          </p:cNvPicPr>
          <p:nvPr/>
        </p:nvPicPr>
        <p:blipFill>
          <a:blip r:embed="rId2">
            <a:extLst/>
          </a:blip>
          <a:stretch>
            <a:fillRect/>
          </a:stretch>
        </p:blipFill>
        <p:spPr>
          <a:xfrm>
            <a:off x="4525962" y="1579562"/>
            <a:ext cx="4618038" cy="4440238"/>
          </a:xfrm>
          <a:prstGeom prst="rect">
            <a:avLst/>
          </a:prstGeom>
          <a:ln w="12700">
            <a:miter lim="400000"/>
          </a:ln>
        </p:spPr>
      </p:pic>
      <p:pic>
        <p:nvPicPr>
          <p:cNvPr id="353" name="Deliv Vas 1.2.png" descr="Deliv Vas 1.2.png"/>
          <p:cNvPicPr>
            <a:picLocks noChangeAspect="1"/>
          </p:cNvPicPr>
          <p:nvPr/>
        </p:nvPicPr>
        <p:blipFill>
          <a:blip r:embed="rId3">
            <a:extLst/>
          </a:blip>
          <a:stretch>
            <a:fillRect/>
          </a:stretch>
        </p:blipFill>
        <p:spPr>
          <a:xfrm>
            <a:off x="159388" y="1557337"/>
            <a:ext cx="4329424" cy="4437063"/>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Organization"/>
          <p:cNvSpPr txBox="1">
            <a:spLocks noGrp="1"/>
          </p:cNvSpPr>
          <p:nvPr>
            <p:ph type="title" idx="4294967295"/>
          </p:nvPr>
        </p:nvSpPr>
        <p:spPr>
          <a:xfrm>
            <a:off x="914399" y="503237"/>
            <a:ext cx="7313615" cy="868363"/>
          </a:xfrm>
          <a:prstGeom prst="rect">
            <a:avLst/>
          </a:prstGeom>
        </p:spPr>
        <p:txBody>
          <a:bodyPr>
            <a:normAutofit/>
          </a:bodyPr>
          <a:lstStyle/>
          <a:p>
            <a:r>
              <a:t>Organization</a:t>
            </a:r>
          </a:p>
        </p:txBody>
      </p:sp>
      <p:sp>
        <p:nvSpPr>
          <p:cNvPr id="170" name="definition…"/>
          <p:cNvSpPr txBox="1">
            <a:spLocks noGrp="1"/>
          </p:cNvSpPr>
          <p:nvPr>
            <p:ph type="body" idx="4294967295"/>
          </p:nvPr>
        </p:nvSpPr>
        <p:spPr>
          <a:xfrm>
            <a:off x="914399" y="1735136"/>
            <a:ext cx="7313615" cy="4056064"/>
          </a:xfrm>
          <a:prstGeom prst="rect">
            <a:avLst/>
          </a:prstGeom>
        </p:spPr>
        <p:txBody>
          <a:bodyPr>
            <a:normAutofit/>
          </a:bodyPr>
          <a:lstStyle/>
          <a:p>
            <a:pPr>
              <a:buBlip>
                <a:blip r:embed="rId2"/>
              </a:buBlip>
              <a:defRPr sz="2800"/>
            </a:pPr>
            <a:r>
              <a:t> definition</a:t>
            </a:r>
          </a:p>
          <a:p>
            <a:pPr>
              <a:buBlip>
                <a:blip r:embed="rId2"/>
              </a:buBlip>
              <a:defRPr sz="2800"/>
            </a:pPr>
            <a:r>
              <a:t> background</a:t>
            </a:r>
          </a:p>
          <a:p>
            <a:pPr>
              <a:buBlip>
                <a:blip r:embed="rId2"/>
              </a:buBlip>
              <a:defRPr sz="2800"/>
            </a:pPr>
            <a:r>
              <a:t> how to do a vasectomy</a:t>
            </a:r>
          </a:p>
          <a:p>
            <a:pPr>
              <a:buBlip>
                <a:blip r:embed="rId2"/>
              </a:buBlip>
              <a:defRPr sz="2800"/>
            </a:pPr>
            <a:r>
              <a:t> how to counsel </a:t>
            </a:r>
          </a:p>
        </p:txBody>
      </p:sp>
    </p:spTree>
  </p:cSld>
  <p:clrMapOvr>
    <a:masterClrMapping/>
  </p:clrMapOvr>
  <p:transition spd="med"/>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 name="Re-grasping the vas"/>
          <p:cNvSpPr txBox="1">
            <a:spLocks noGrp="1"/>
          </p:cNvSpPr>
          <p:nvPr>
            <p:ph type="title" idx="4294967295"/>
          </p:nvPr>
        </p:nvSpPr>
        <p:spPr>
          <a:xfrm>
            <a:off x="914399" y="503237"/>
            <a:ext cx="7313615" cy="868363"/>
          </a:xfrm>
          <a:prstGeom prst="rect">
            <a:avLst/>
          </a:prstGeom>
        </p:spPr>
        <p:txBody>
          <a:bodyPr>
            <a:normAutofit/>
          </a:bodyPr>
          <a:lstStyle/>
          <a:p>
            <a:r>
              <a:t>Re-grasping the vas</a:t>
            </a:r>
          </a:p>
        </p:txBody>
      </p:sp>
      <p:pic>
        <p:nvPicPr>
          <p:cNvPr id="356" name="Screen Shot 2012-09-09 at 7.46.24 PM.png" descr="Screen Shot 2012-09-09 at 7.46.24 PM.png"/>
          <p:cNvPicPr>
            <a:picLocks noChangeAspect="1"/>
          </p:cNvPicPr>
          <p:nvPr/>
        </p:nvPicPr>
        <p:blipFill>
          <a:blip r:embed="rId2">
            <a:extLst/>
          </a:blip>
          <a:stretch>
            <a:fillRect/>
          </a:stretch>
        </p:blipFill>
        <p:spPr>
          <a:xfrm>
            <a:off x="1600200" y="2590800"/>
            <a:ext cx="5041900" cy="3987800"/>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 name="Cleaning the vas"/>
          <p:cNvSpPr txBox="1">
            <a:spLocks noGrp="1"/>
          </p:cNvSpPr>
          <p:nvPr>
            <p:ph type="title" idx="4294967295"/>
          </p:nvPr>
        </p:nvSpPr>
        <p:spPr>
          <a:xfrm>
            <a:off x="914399" y="503237"/>
            <a:ext cx="7313615" cy="868363"/>
          </a:xfrm>
          <a:prstGeom prst="rect">
            <a:avLst/>
          </a:prstGeom>
        </p:spPr>
        <p:txBody>
          <a:bodyPr>
            <a:normAutofit/>
          </a:bodyPr>
          <a:lstStyle/>
          <a:p>
            <a:r>
              <a:t>Cleaning the vas</a:t>
            </a:r>
          </a:p>
        </p:txBody>
      </p:sp>
      <p:pic>
        <p:nvPicPr>
          <p:cNvPr id="359" name="Screen Shot 2012-09-09 at 7.47.18 PM.png" descr="Screen Shot 2012-09-09 at 7.47.18 PM.png"/>
          <p:cNvPicPr>
            <a:picLocks noChangeAspect="1"/>
          </p:cNvPicPr>
          <p:nvPr/>
        </p:nvPicPr>
        <p:blipFill>
          <a:blip r:embed="rId2">
            <a:extLst/>
          </a:blip>
          <a:stretch>
            <a:fillRect/>
          </a:stretch>
        </p:blipFill>
        <p:spPr>
          <a:xfrm>
            <a:off x="1295400" y="1981200"/>
            <a:ext cx="5257800" cy="4648200"/>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 name="Cleaning the vas"/>
          <p:cNvSpPr txBox="1">
            <a:spLocks noGrp="1"/>
          </p:cNvSpPr>
          <p:nvPr>
            <p:ph type="title" idx="4294967295"/>
          </p:nvPr>
        </p:nvSpPr>
        <p:spPr>
          <a:xfrm>
            <a:off x="914399" y="503237"/>
            <a:ext cx="7313615" cy="868363"/>
          </a:xfrm>
          <a:prstGeom prst="rect">
            <a:avLst/>
          </a:prstGeom>
        </p:spPr>
        <p:txBody>
          <a:bodyPr>
            <a:normAutofit/>
          </a:bodyPr>
          <a:lstStyle/>
          <a:p>
            <a:r>
              <a:t>Cleaning the vas</a:t>
            </a:r>
          </a:p>
        </p:txBody>
      </p:sp>
      <p:pic>
        <p:nvPicPr>
          <p:cNvPr id="362" name="Screen Shot 2012-09-09 at 7.48.30 PM.png" descr="Screen Shot 2012-09-09 at 7.48.30 PM.png"/>
          <p:cNvPicPr>
            <a:picLocks noChangeAspect="1"/>
          </p:cNvPicPr>
          <p:nvPr/>
        </p:nvPicPr>
        <p:blipFill>
          <a:blip r:embed="rId2">
            <a:extLst/>
          </a:blip>
          <a:stretch>
            <a:fillRect/>
          </a:stretch>
        </p:blipFill>
        <p:spPr>
          <a:xfrm>
            <a:off x="1828800" y="2057400"/>
            <a:ext cx="5245100" cy="4635500"/>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 name="Cauterizing the vas"/>
          <p:cNvSpPr txBox="1">
            <a:spLocks noGrp="1"/>
          </p:cNvSpPr>
          <p:nvPr>
            <p:ph type="title" idx="4294967295"/>
          </p:nvPr>
        </p:nvSpPr>
        <p:spPr>
          <a:xfrm>
            <a:off x="914399" y="503237"/>
            <a:ext cx="7313615" cy="868363"/>
          </a:xfrm>
          <a:prstGeom prst="rect">
            <a:avLst/>
          </a:prstGeom>
        </p:spPr>
        <p:txBody>
          <a:bodyPr>
            <a:normAutofit/>
          </a:bodyPr>
          <a:lstStyle/>
          <a:p>
            <a:r>
              <a:t>Cauterizing the vas</a:t>
            </a:r>
          </a:p>
        </p:txBody>
      </p:sp>
      <p:pic>
        <p:nvPicPr>
          <p:cNvPr id="365" name="Screen Shot 2012-09-09 at 7.49.51 PM.png" descr="Screen Shot 2012-09-09 at 7.49.51 PM.png"/>
          <p:cNvPicPr>
            <a:picLocks noChangeAspect="1"/>
          </p:cNvPicPr>
          <p:nvPr/>
        </p:nvPicPr>
        <p:blipFill>
          <a:blip r:embed="rId2">
            <a:extLst/>
          </a:blip>
          <a:stretch>
            <a:fillRect/>
          </a:stretch>
        </p:blipFill>
        <p:spPr>
          <a:xfrm>
            <a:off x="1371600" y="2133600"/>
            <a:ext cx="5891213" cy="4210050"/>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Number Placeholder 5"/>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6F235B6E-94CA-4192-B122-16548C80D779}" type="slidenum">
              <a:rPr lang="fr-FR" altLang="fr-FR" sz="1000" smtClean="0">
                <a:latin typeface="Verdana" panose="020B0604030504040204" pitchFamily="34" charset="0"/>
              </a:rPr>
              <a:pPr/>
              <a:t>54</a:t>
            </a:fld>
            <a:endParaRPr lang="fr-FR" altLang="fr-FR" sz="1000" smtClean="0">
              <a:latin typeface="Verdana" panose="020B0604030504040204" pitchFamily="34" charset="0"/>
            </a:endParaRPr>
          </a:p>
        </p:txBody>
      </p:sp>
      <p:pic>
        <p:nvPicPr>
          <p:cNvPr id="57347" name="Picture 2" descr="Vasectomi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1341438"/>
            <a:ext cx="2616200" cy="266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8" name="Rectangle 3"/>
          <p:cNvSpPr>
            <a:spLocks noGrp="1" noChangeArrowheads="1"/>
          </p:cNvSpPr>
          <p:nvPr>
            <p:ph type="title"/>
          </p:nvPr>
        </p:nvSpPr>
        <p:spPr>
          <a:xfrm>
            <a:off x="1674813" y="381000"/>
            <a:ext cx="6642100" cy="762000"/>
          </a:xfrm>
        </p:spPr>
        <p:txBody>
          <a:bodyPr/>
          <a:lstStyle/>
          <a:p>
            <a:pPr eaLnBrk="1" hangingPunct="1"/>
            <a:r>
              <a:rPr lang="en-CA" sz="4000" dirty="0"/>
              <a:t>Then fascial interposition</a:t>
            </a:r>
            <a:endParaRPr lang="es-CO" altLang="fr-FR" sz="6000" i="1" dirty="0" smtClean="0"/>
          </a:p>
        </p:txBody>
      </p:sp>
      <p:sp>
        <p:nvSpPr>
          <p:cNvPr id="57349" name="Rectangle 4"/>
          <p:cNvSpPr>
            <a:spLocks noGrp="1" noChangeArrowheads="1"/>
          </p:cNvSpPr>
          <p:nvPr>
            <p:ph type="body" sz="half" idx="1"/>
          </p:nvPr>
        </p:nvSpPr>
        <p:spPr>
          <a:xfrm>
            <a:off x="1674813" y="1447800"/>
            <a:ext cx="1673051" cy="2197100"/>
          </a:xfrm>
        </p:spPr>
        <p:txBody>
          <a:bodyPr/>
          <a:lstStyle/>
          <a:p>
            <a:pPr algn="ctr" eaLnBrk="1" hangingPunct="1">
              <a:buFont typeface="Times" panose="02020603050405020304" pitchFamily="18" charset="0"/>
              <a:buNone/>
            </a:pPr>
            <a:r>
              <a:rPr lang="fr-FR" altLang="fr-FR" sz="1800" smtClean="0"/>
              <a:t>	</a:t>
            </a:r>
            <a:endParaRPr lang="fr-FR" altLang="fr-FR" smtClean="0"/>
          </a:p>
        </p:txBody>
      </p:sp>
      <p:sp>
        <p:nvSpPr>
          <p:cNvPr id="57351" name="Oval 6"/>
          <p:cNvSpPr>
            <a:spLocks noChangeArrowheads="1"/>
          </p:cNvSpPr>
          <p:nvPr/>
        </p:nvSpPr>
        <p:spPr bwMode="auto">
          <a:xfrm>
            <a:off x="1979613" y="2420938"/>
            <a:ext cx="1081087" cy="649287"/>
          </a:xfrm>
          <a:prstGeom prst="ellipse">
            <a:avLst/>
          </a:prstGeom>
          <a:noFill/>
          <a:ln w="254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endParaRPr lang="en-US" altLang="fr-FR"/>
          </a:p>
        </p:txBody>
      </p:sp>
      <p:pic>
        <p:nvPicPr>
          <p:cNvPr id="57352" name="Picture 7" descr="Photo 61"/>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2520156" y="4249419"/>
            <a:ext cx="3671888" cy="2333625"/>
          </a:xfrm>
        </p:spPr>
      </p:pic>
      <p:sp>
        <p:nvSpPr>
          <p:cNvPr id="57353" name="Oval 8"/>
          <p:cNvSpPr>
            <a:spLocks noChangeArrowheads="1"/>
          </p:cNvSpPr>
          <p:nvPr/>
        </p:nvSpPr>
        <p:spPr bwMode="auto">
          <a:xfrm>
            <a:off x="3660343" y="5349412"/>
            <a:ext cx="1152525" cy="576262"/>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endParaRPr lang="en-US" altLang="fr-FR"/>
          </a:p>
        </p:txBody>
      </p:sp>
      <p:pic>
        <p:nvPicPr>
          <p:cNvPr id="57354" name="Picture 9" descr="seatt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2725" y="1268413"/>
            <a:ext cx="2227263"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6" name="Oval 11"/>
          <p:cNvSpPr>
            <a:spLocks noChangeArrowheads="1"/>
          </p:cNvSpPr>
          <p:nvPr/>
        </p:nvSpPr>
        <p:spPr bwMode="auto">
          <a:xfrm>
            <a:off x="5940425" y="2565400"/>
            <a:ext cx="1223963" cy="647700"/>
          </a:xfrm>
          <a:prstGeom prst="ellipse">
            <a:avLst/>
          </a:prstGeom>
          <a:noFill/>
          <a:ln w="254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endParaRPr lang="en-US" altLang="fr-FR"/>
          </a:p>
        </p:txBody>
      </p:sp>
    </p:spTree>
    <p:extLst>
      <p:ext uri="{BB962C8B-B14F-4D97-AF65-F5344CB8AC3E}">
        <p14:creationId xmlns:p14="http://schemas.microsoft.com/office/powerpoint/2010/main" val="2820181934"/>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 name="Let’s see this in film"/>
          <p:cNvSpPr txBox="1">
            <a:spLocks noGrp="1"/>
          </p:cNvSpPr>
          <p:nvPr>
            <p:ph type="title" idx="4294967295"/>
          </p:nvPr>
        </p:nvSpPr>
        <p:spPr>
          <a:xfrm>
            <a:off x="914399" y="503237"/>
            <a:ext cx="7313615" cy="868363"/>
          </a:xfrm>
          <a:prstGeom prst="rect">
            <a:avLst/>
          </a:prstGeom>
        </p:spPr>
        <p:txBody>
          <a:bodyPr>
            <a:normAutofit/>
          </a:bodyPr>
          <a:lstStyle/>
          <a:p>
            <a:r>
              <a:t>Let’s see this in film</a:t>
            </a:r>
          </a:p>
        </p:txBody>
      </p:sp>
      <p:pic>
        <p:nvPicPr>
          <p:cNvPr id="370" name="image.png" descr="image.png"/>
          <p:cNvPicPr>
            <a:picLocks noChangeAspect="1"/>
          </p:cNvPicPr>
          <p:nvPr/>
        </p:nvPicPr>
        <p:blipFill>
          <a:blip r:embed="rId3">
            <a:extLst/>
          </a:blip>
          <a:stretch>
            <a:fillRect/>
          </a:stretch>
        </p:blipFill>
        <p:spPr>
          <a:xfrm>
            <a:off x="914400" y="1447800"/>
            <a:ext cx="6832600" cy="5124450"/>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 name="Summary of Technique"/>
          <p:cNvSpPr txBox="1">
            <a:spLocks noGrp="1"/>
          </p:cNvSpPr>
          <p:nvPr>
            <p:ph type="title" idx="4294967295"/>
          </p:nvPr>
        </p:nvSpPr>
        <p:spPr>
          <a:xfrm>
            <a:off x="914399" y="503237"/>
            <a:ext cx="7313615" cy="868363"/>
          </a:xfrm>
          <a:prstGeom prst="rect">
            <a:avLst/>
          </a:prstGeom>
        </p:spPr>
        <p:txBody>
          <a:bodyPr>
            <a:normAutofit/>
          </a:bodyPr>
          <a:lstStyle/>
          <a:p>
            <a:r>
              <a:t>Summary of Technique</a:t>
            </a:r>
          </a:p>
        </p:txBody>
      </p:sp>
      <p:sp>
        <p:nvSpPr>
          <p:cNvPr id="375" name="Find vasa…"/>
          <p:cNvSpPr txBox="1">
            <a:spLocks noGrp="1"/>
          </p:cNvSpPr>
          <p:nvPr>
            <p:ph type="body" idx="4294967295"/>
          </p:nvPr>
        </p:nvSpPr>
        <p:spPr>
          <a:xfrm>
            <a:off x="914399" y="1735136"/>
            <a:ext cx="7313615" cy="4056064"/>
          </a:xfrm>
          <a:prstGeom prst="rect">
            <a:avLst/>
          </a:prstGeom>
        </p:spPr>
        <p:txBody>
          <a:bodyPr>
            <a:normAutofit/>
          </a:bodyPr>
          <a:lstStyle/>
          <a:p>
            <a:pPr marL="445008" indent="-445008" defTabSz="877822">
              <a:spcBef>
                <a:spcPts val="1900"/>
              </a:spcBef>
              <a:buBlip>
                <a:blip r:embed="rId2"/>
              </a:buBlip>
              <a:defRPr sz="2300"/>
            </a:pPr>
            <a:r>
              <a:t>Find vasa</a:t>
            </a:r>
          </a:p>
          <a:p>
            <a:pPr marL="445008" indent="-445008" defTabSz="877822">
              <a:spcBef>
                <a:spcPts val="1900"/>
              </a:spcBef>
              <a:buBlip>
                <a:blip r:embed="rId2"/>
              </a:buBlip>
              <a:defRPr sz="2300"/>
            </a:pPr>
            <a:r>
              <a:t>Numb vasa</a:t>
            </a:r>
          </a:p>
          <a:p>
            <a:pPr marL="445008" indent="-445008" defTabSz="877822">
              <a:spcBef>
                <a:spcPts val="1900"/>
              </a:spcBef>
              <a:buBlip>
                <a:blip r:embed="rId2"/>
              </a:buBlip>
              <a:defRPr sz="2300"/>
            </a:pPr>
            <a:r>
              <a:t>Grasp vas</a:t>
            </a:r>
          </a:p>
          <a:p>
            <a:pPr marL="445008" indent="-445008" defTabSz="877822">
              <a:spcBef>
                <a:spcPts val="1900"/>
              </a:spcBef>
              <a:buBlip>
                <a:blip r:embed="rId2"/>
              </a:buBlip>
              <a:defRPr sz="2300"/>
            </a:pPr>
            <a:r>
              <a:t>Deliver vas</a:t>
            </a:r>
          </a:p>
          <a:p>
            <a:pPr marL="445008" indent="-445008" defTabSz="877822">
              <a:spcBef>
                <a:spcPts val="1900"/>
              </a:spcBef>
              <a:buBlip>
                <a:blip r:embed="rId2"/>
              </a:buBlip>
              <a:defRPr sz="2300"/>
            </a:pPr>
            <a:r>
              <a:t>Clean vas</a:t>
            </a:r>
          </a:p>
          <a:p>
            <a:pPr marL="445008" indent="-445008" defTabSz="877822">
              <a:spcBef>
                <a:spcPts val="1900"/>
              </a:spcBef>
              <a:buBlip>
                <a:blip r:embed="rId2"/>
              </a:buBlip>
              <a:defRPr sz="2300"/>
            </a:pPr>
            <a:r>
              <a:t>Cauterize, Snip, Fascial Interposition</a:t>
            </a:r>
          </a:p>
          <a:p>
            <a:pPr marL="445008" indent="-445008" defTabSz="877822">
              <a:spcBef>
                <a:spcPts val="1900"/>
              </a:spcBef>
              <a:buBlip>
                <a:blip r:embed="rId2"/>
              </a:buBlip>
              <a:defRPr sz="2300"/>
            </a:pPr>
            <a:r>
              <a:t>Repeat on other side</a:t>
            </a:r>
          </a:p>
        </p:txBody>
      </p:sp>
    </p:spTree>
  </p:cSld>
  <p:clrMapOvr>
    <a:masterClrMapping/>
  </p:clrMapOvr>
  <p:transition spd="med"/>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 name="Counseling for Vasectomies"/>
          <p:cNvSpPr txBox="1">
            <a:spLocks noGrp="1"/>
          </p:cNvSpPr>
          <p:nvPr>
            <p:ph type="title" idx="4294967295"/>
          </p:nvPr>
        </p:nvSpPr>
        <p:spPr>
          <a:xfrm>
            <a:off x="914399" y="503237"/>
            <a:ext cx="7313615" cy="868363"/>
          </a:xfrm>
          <a:prstGeom prst="rect">
            <a:avLst/>
          </a:prstGeom>
        </p:spPr>
        <p:txBody>
          <a:bodyPr>
            <a:normAutofit/>
          </a:bodyPr>
          <a:lstStyle/>
          <a:p>
            <a:r>
              <a:t>Counseling for Vasectomies</a:t>
            </a:r>
          </a:p>
        </p:txBody>
      </p:sp>
      <p:sp>
        <p:nvSpPr>
          <p:cNvPr id="378" name="pre-vasectomy…"/>
          <p:cNvSpPr txBox="1">
            <a:spLocks noGrp="1"/>
          </p:cNvSpPr>
          <p:nvPr>
            <p:ph type="body" idx="4294967295"/>
          </p:nvPr>
        </p:nvSpPr>
        <p:spPr>
          <a:xfrm>
            <a:off x="914399" y="1735136"/>
            <a:ext cx="7313615" cy="4056064"/>
          </a:xfrm>
          <a:prstGeom prst="rect">
            <a:avLst/>
          </a:prstGeom>
        </p:spPr>
        <p:txBody>
          <a:bodyPr>
            <a:normAutofit/>
          </a:bodyPr>
          <a:lstStyle/>
          <a:p>
            <a:pPr>
              <a:buSzTx/>
              <a:buNone/>
            </a:pPr>
            <a:endParaRPr/>
          </a:p>
          <a:p>
            <a:pPr>
              <a:buBlip>
                <a:blip r:embed="rId2"/>
              </a:buBlip>
              <a:defRPr sz="3200"/>
            </a:pPr>
            <a:r>
              <a:t>pre-vasectomy</a:t>
            </a:r>
          </a:p>
          <a:p>
            <a:pPr>
              <a:buBlip>
                <a:blip r:embed="rId2"/>
              </a:buBlip>
              <a:defRPr sz="3200"/>
            </a:pPr>
            <a:r>
              <a:t>post-vasectomy</a:t>
            </a:r>
          </a:p>
        </p:txBody>
      </p:sp>
    </p:spTree>
  </p:cSld>
  <p:clrMapOvr>
    <a:masterClrMapping/>
  </p:clrMapOvr>
  <p:transition spd="med"/>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 name="Pre-Vasectomy Counseling"/>
          <p:cNvSpPr txBox="1">
            <a:spLocks noGrp="1"/>
          </p:cNvSpPr>
          <p:nvPr>
            <p:ph type="title" idx="4294967295"/>
          </p:nvPr>
        </p:nvSpPr>
        <p:spPr>
          <a:xfrm>
            <a:off x="914399" y="503237"/>
            <a:ext cx="7313615" cy="868363"/>
          </a:xfrm>
          <a:prstGeom prst="rect">
            <a:avLst/>
          </a:prstGeom>
        </p:spPr>
        <p:txBody>
          <a:bodyPr>
            <a:normAutofit/>
          </a:bodyPr>
          <a:lstStyle/>
          <a:p>
            <a:r>
              <a:t>Pre-Vasectomy Counseling</a:t>
            </a:r>
          </a:p>
        </p:txBody>
      </p:sp>
      <p:sp>
        <p:nvSpPr>
          <p:cNvPr id="381" name="discuss patient’s reason for procedure…"/>
          <p:cNvSpPr txBox="1">
            <a:spLocks noGrp="1"/>
          </p:cNvSpPr>
          <p:nvPr>
            <p:ph type="body" idx="4294967295"/>
          </p:nvPr>
        </p:nvSpPr>
        <p:spPr>
          <a:xfrm>
            <a:off x="914399" y="1735136"/>
            <a:ext cx="7313615" cy="4056064"/>
          </a:xfrm>
          <a:prstGeom prst="rect">
            <a:avLst/>
          </a:prstGeom>
        </p:spPr>
        <p:txBody>
          <a:bodyPr>
            <a:normAutofit/>
          </a:bodyPr>
          <a:lstStyle/>
          <a:p>
            <a:pPr>
              <a:buBlip>
                <a:blip r:embed="rId2"/>
              </a:buBlip>
              <a:defRPr sz="3200"/>
            </a:pPr>
            <a:r>
              <a:rPr lang="en-CA" dirty="0"/>
              <a:t>discuss patient</a:t>
            </a:r>
            <a:r>
              <a:rPr lang="en-CA" dirty="0">
                <a:latin typeface="+mj-lt"/>
                <a:ea typeface="+mj-ea"/>
                <a:cs typeface="+mj-cs"/>
                <a:sym typeface="Arial"/>
              </a:rPr>
              <a:t>’</a:t>
            </a:r>
            <a:r>
              <a:rPr lang="en-CA" dirty="0"/>
              <a:t>s reason for procedure</a:t>
            </a:r>
          </a:p>
          <a:p>
            <a:pPr>
              <a:buBlip>
                <a:blip r:embed="rId2"/>
              </a:buBlip>
              <a:defRPr sz="3200"/>
            </a:pPr>
            <a:r>
              <a:rPr lang="en-CA" dirty="0" smtClean="0"/>
              <a:t>use </a:t>
            </a:r>
            <a:r>
              <a:rPr lang="en-CA" dirty="0"/>
              <a:t>a </a:t>
            </a:r>
            <a:r>
              <a:rPr lang="en-CA" dirty="0" smtClean="0"/>
              <a:t>checklist</a:t>
            </a:r>
            <a:endParaRPr lang="en-CA" dirty="0"/>
          </a:p>
        </p:txBody>
      </p:sp>
    </p:spTree>
  </p:cSld>
  <p:clrMapOvr>
    <a:masterClrMapping/>
  </p:clrMapOvr>
  <p:transition spd="med"/>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 name="Pre-Vasectomy Counseling"/>
          <p:cNvSpPr txBox="1">
            <a:spLocks noGrp="1"/>
          </p:cNvSpPr>
          <p:nvPr>
            <p:ph type="title" idx="4294967295"/>
          </p:nvPr>
        </p:nvSpPr>
        <p:spPr>
          <a:xfrm>
            <a:off x="914399" y="503237"/>
            <a:ext cx="7313615" cy="868363"/>
          </a:xfrm>
          <a:prstGeom prst="rect">
            <a:avLst/>
          </a:prstGeom>
        </p:spPr>
        <p:txBody>
          <a:bodyPr>
            <a:normAutofit/>
          </a:bodyPr>
          <a:lstStyle/>
          <a:p>
            <a:r>
              <a:t>Pre-Vasectomy Counseling</a:t>
            </a:r>
          </a:p>
        </p:txBody>
      </p:sp>
      <p:sp>
        <p:nvSpPr>
          <p:cNvPr id="381" name="discuss patient’s reason for procedure…"/>
          <p:cNvSpPr txBox="1">
            <a:spLocks noGrp="1"/>
          </p:cNvSpPr>
          <p:nvPr>
            <p:ph type="body" idx="4294967295"/>
          </p:nvPr>
        </p:nvSpPr>
        <p:spPr>
          <a:xfrm>
            <a:off x="914399" y="1735136"/>
            <a:ext cx="7313615" cy="4056064"/>
          </a:xfrm>
          <a:prstGeom prst="rect">
            <a:avLst/>
          </a:prstGeom>
        </p:spPr>
        <p:txBody>
          <a:bodyPr>
            <a:normAutofit/>
          </a:bodyPr>
          <a:lstStyle/>
          <a:p>
            <a:pPr>
              <a:buBlip>
                <a:blip r:embed="rId2"/>
              </a:buBlip>
              <a:defRPr sz="3200"/>
            </a:pPr>
            <a:r>
              <a:rPr lang="en-CA" dirty="0">
                <a:solidFill>
                  <a:schemeClr val="tx1">
                    <a:lumMod val="50000"/>
                    <a:lumOff val="50000"/>
                  </a:schemeClr>
                </a:solidFill>
              </a:rPr>
              <a:t>discuss patient</a:t>
            </a:r>
            <a:r>
              <a:rPr lang="en-CA" dirty="0">
                <a:solidFill>
                  <a:schemeClr val="tx1">
                    <a:lumMod val="50000"/>
                    <a:lumOff val="50000"/>
                  </a:schemeClr>
                </a:solidFill>
                <a:latin typeface="+mj-lt"/>
                <a:ea typeface="+mj-ea"/>
                <a:cs typeface="+mj-cs"/>
                <a:sym typeface="Arial"/>
              </a:rPr>
              <a:t>’</a:t>
            </a:r>
            <a:r>
              <a:rPr lang="en-CA" dirty="0">
                <a:solidFill>
                  <a:schemeClr val="tx1">
                    <a:lumMod val="50000"/>
                    <a:lumOff val="50000"/>
                  </a:schemeClr>
                </a:solidFill>
              </a:rPr>
              <a:t>s reason for procedure</a:t>
            </a:r>
          </a:p>
          <a:p>
            <a:pPr>
              <a:buBlip>
                <a:blip r:embed="rId2"/>
              </a:buBlip>
              <a:defRPr sz="3200"/>
            </a:pPr>
            <a:r>
              <a:rPr lang="en-CA" dirty="0" smtClean="0"/>
              <a:t>use </a:t>
            </a:r>
            <a:r>
              <a:rPr lang="en-CA" dirty="0"/>
              <a:t>a </a:t>
            </a:r>
            <a:r>
              <a:rPr lang="en-CA" dirty="0" smtClean="0"/>
              <a:t>checklist</a:t>
            </a:r>
            <a:endParaRPr lang="en-CA" dirty="0"/>
          </a:p>
        </p:txBody>
      </p:sp>
    </p:spTree>
    <p:extLst>
      <p:ext uri="{BB962C8B-B14F-4D97-AF65-F5344CB8AC3E}">
        <p14:creationId xmlns:p14="http://schemas.microsoft.com/office/powerpoint/2010/main" val="1758723665"/>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Vasectomy"/>
          <p:cNvSpPr txBox="1">
            <a:spLocks noGrp="1"/>
          </p:cNvSpPr>
          <p:nvPr>
            <p:ph type="title" idx="4294967295"/>
          </p:nvPr>
        </p:nvSpPr>
        <p:spPr>
          <a:xfrm>
            <a:off x="914399" y="503237"/>
            <a:ext cx="7313615" cy="868363"/>
          </a:xfrm>
          <a:prstGeom prst="rect">
            <a:avLst/>
          </a:prstGeom>
        </p:spPr>
        <p:txBody>
          <a:bodyPr>
            <a:normAutofit/>
          </a:bodyPr>
          <a:lstStyle/>
          <a:p>
            <a:r>
              <a:t>Vasectomy</a:t>
            </a:r>
          </a:p>
        </p:txBody>
      </p:sp>
      <p:sp>
        <p:nvSpPr>
          <p:cNvPr id="173" name="Definition:…"/>
          <p:cNvSpPr txBox="1">
            <a:spLocks noGrp="1"/>
          </p:cNvSpPr>
          <p:nvPr>
            <p:ph type="body" idx="4294967295"/>
          </p:nvPr>
        </p:nvSpPr>
        <p:spPr>
          <a:xfrm>
            <a:off x="914399" y="1735136"/>
            <a:ext cx="7313615" cy="4056064"/>
          </a:xfrm>
          <a:prstGeom prst="rect">
            <a:avLst/>
          </a:prstGeom>
        </p:spPr>
        <p:txBody>
          <a:bodyPr>
            <a:normAutofit/>
          </a:bodyPr>
          <a:lstStyle/>
          <a:p>
            <a:pPr marL="0" indent="0">
              <a:buSzTx/>
              <a:buNone/>
              <a:defRPr sz="3200"/>
            </a:pPr>
            <a:r>
              <a:t>Definition:</a:t>
            </a:r>
          </a:p>
          <a:p>
            <a:pPr marL="0" indent="0">
              <a:buSzTx/>
              <a:buNone/>
              <a:defRPr sz="3200"/>
            </a:pPr>
            <a:r>
              <a:t>A vasectomy is a surgical procedure that cuts and/or blocks the vasa for the purpose of permanent contraception</a:t>
            </a:r>
            <a:r>
              <a:rPr sz="2400"/>
              <a:t>.</a:t>
            </a:r>
          </a:p>
        </p:txBody>
      </p:sp>
    </p:spTree>
  </p:cSld>
  <p:clrMapOvr>
    <a:masterClrMapping/>
  </p:clrMapOvr>
  <p:transition spd="med"/>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 name="Vasectomy Counseling Checklist"/>
          <p:cNvSpPr txBox="1">
            <a:spLocks noGrp="1"/>
          </p:cNvSpPr>
          <p:nvPr>
            <p:ph type="title" idx="4294967295"/>
          </p:nvPr>
        </p:nvSpPr>
        <p:spPr>
          <a:xfrm>
            <a:off x="685800" y="1066800"/>
            <a:ext cx="3200400" cy="2133600"/>
          </a:xfrm>
          <a:prstGeom prst="rect">
            <a:avLst/>
          </a:prstGeom>
        </p:spPr>
        <p:txBody>
          <a:bodyPr>
            <a:normAutofit/>
          </a:bodyPr>
          <a:lstStyle>
            <a:lvl1pPr>
              <a:defRPr sz="4000"/>
            </a:lvl1pPr>
          </a:lstStyle>
          <a:p>
            <a:r>
              <a:t>Vasectomy Counseling Checklist</a:t>
            </a:r>
          </a:p>
        </p:txBody>
      </p:sp>
      <p:sp>
        <p:nvSpPr>
          <p:cNvPr id="419" name="simplifies your life"/>
          <p:cNvSpPr txBox="1">
            <a:spLocks noGrp="1"/>
          </p:cNvSpPr>
          <p:nvPr>
            <p:ph type="body" sz="quarter" idx="4294967295"/>
          </p:nvPr>
        </p:nvSpPr>
        <p:spPr>
          <a:xfrm>
            <a:off x="457199" y="3733800"/>
            <a:ext cx="4572002" cy="1371600"/>
          </a:xfrm>
          <a:prstGeom prst="rect">
            <a:avLst/>
          </a:prstGeom>
        </p:spPr>
        <p:txBody>
          <a:bodyPr>
            <a:normAutofit/>
          </a:bodyPr>
          <a:lstStyle>
            <a:lvl1pPr marL="0" indent="0">
              <a:buSzTx/>
              <a:buNone/>
            </a:lvl1pPr>
          </a:lstStyle>
          <a:p>
            <a:r>
              <a:t> simplifies your life</a:t>
            </a:r>
          </a:p>
        </p:txBody>
      </p:sp>
      <p:pic>
        <p:nvPicPr>
          <p:cNvPr id="420" name="image.png" descr="image.png"/>
          <p:cNvPicPr>
            <a:picLocks noChangeAspect="1"/>
          </p:cNvPicPr>
          <p:nvPr/>
        </p:nvPicPr>
        <p:blipFill>
          <a:blip r:embed="rId2">
            <a:extLst/>
          </a:blip>
          <a:stretch>
            <a:fillRect/>
          </a:stretch>
        </p:blipFill>
        <p:spPr>
          <a:xfrm>
            <a:off x="4949825" y="-19050"/>
            <a:ext cx="4200525" cy="6943725"/>
          </a:xfrm>
          <a:prstGeom prst="rect">
            <a:avLst/>
          </a:prstGeom>
          <a:ln w="12700">
            <a:miter lim="400000"/>
          </a:ln>
        </p:spPr>
      </p:pic>
      <p:pic>
        <p:nvPicPr>
          <p:cNvPr id="421" name="Vasectomy Patient Information Worksheet - 2012 version.pdf" descr="Vasectomy Patient Information Worksheet - 2012 version.pdf"/>
          <p:cNvPicPr>
            <a:picLocks noChangeAspect="1"/>
          </p:cNvPicPr>
          <p:nvPr/>
        </p:nvPicPr>
        <p:blipFill>
          <a:blip r:embed="rId3">
            <a:extLst/>
          </a:blip>
          <a:stretch>
            <a:fillRect/>
          </a:stretch>
        </p:blipFill>
        <p:spPr>
          <a:xfrm>
            <a:off x="4495800" y="-152400"/>
            <a:ext cx="5299075" cy="6858000"/>
          </a:xfrm>
          <a:prstGeom prst="rect">
            <a:avLst/>
          </a:prstGeom>
          <a:ln w="12700">
            <a:miter lim="400000"/>
          </a:ln>
        </p:spPr>
      </p:pic>
    </p:spTree>
    <p:extLst>
      <p:ext uri="{BB962C8B-B14F-4D97-AF65-F5344CB8AC3E}">
        <p14:creationId xmlns:p14="http://schemas.microsoft.com/office/powerpoint/2010/main" val="2176802429"/>
      </p:ext>
    </p:extLst>
  </p:cSld>
  <p:clrMapOvr>
    <a:masterClrMapping/>
  </p:clrMapOvr>
  <p:transition spd="med"/>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 name="Pre-Vasectomy Counseling"/>
          <p:cNvSpPr txBox="1">
            <a:spLocks noGrp="1"/>
          </p:cNvSpPr>
          <p:nvPr>
            <p:ph type="title" idx="4294967295"/>
          </p:nvPr>
        </p:nvSpPr>
        <p:spPr>
          <a:xfrm>
            <a:off x="914399" y="503237"/>
            <a:ext cx="7313615" cy="868363"/>
          </a:xfrm>
          <a:prstGeom prst="rect">
            <a:avLst/>
          </a:prstGeom>
        </p:spPr>
        <p:txBody>
          <a:bodyPr>
            <a:normAutofit/>
          </a:bodyPr>
          <a:lstStyle/>
          <a:p>
            <a:r>
              <a:t>Pre-Vasectomy Counseling</a:t>
            </a:r>
          </a:p>
        </p:txBody>
      </p:sp>
      <p:sp>
        <p:nvSpPr>
          <p:cNvPr id="381" name="discuss patient’s reason for procedure…"/>
          <p:cNvSpPr txBox="1">
            <a:spLocks noGrp="1"/>
          </p:cNvSpPr>
          <p:nvPr>
            <p:ph type="body" idx="4294967295"/>
          </p:nvPr>
        </p:nvSpPr>
        <p:spPr>
          <a:xfrm>
            <a:off x="914399" y="1735136"/>
            <a:ext cx="7313615" cy="4056064"/>
          </a:xfrm>
          <a:prstGeom prst="rect">
            <a:avLst/>
          </a:prstGeom>
        </p:spPr>
        <p:txBody>
          <a:bodyPr>
            <a:normAutofit/>
          </a:bodyPr>
          <a:lstStyle/>
          <a:p>
            <a:pPr>
              <a:buBlip>
                <a:blip r:embed="rId2"/>
              </a:buBlip>
              <a:defRPr sz="3200"/>
            </a:pPr>
            <a:r>
              <a:rPr lang="en-CA" dirty="0">
                <a:solidFill>
                  <a:schemeClr val="tx1">
                    <a:lumMod val="50000"/>
                    <a:lumOff val="50000"/>
                  </a:schemeClr>
                </a:solidFill>
              </a:rPr>
              <a:t>discuss patient</a:t>
            </a:r>
            <a:r>
              <a:rPr lang="en-CA" dirty="0">
                <a:solidFill>
                  <a:schemeClr val="tx1">
                    <a:lumMod val="50000"/>
                    <a:lumOff val="50000"/>
                  </a:schemeClr>
                </a:solidFill>
                <a:latin typeface="+mj-lt"/>
                <a:ea typeface="+mj-ea"/>
                <a:cs typeface="+mj-cs"/>
                <a:sym typeface="Arial"/>
              </a:rPr>
              <a:t>’</a:t>
            </a:r>
            <a:r>
              <a:rPr lang="en-CA" dirty="0">
                <a:solidFill>
                  <a:schemeClr val="tx1">
                    <a:lumMod val="50000"/>
                    <a:lumOff val="50000"/>
                  </a:schemeClr>
                </a:solidFill>
              </a:rPr>
              <a:t>s reason for procedure</a:t>
            </a:r>
          </a:p>
          <a:p>
            <a:pPr>
              <a:buBlip>
                <a:blip r:embed="rId2"/>
              </a:buBlip>
              <a:defRPr sz="3200"/>
            </a:pPr>
            <a:r>
              <a:rPr lang="en-CA" dirty="0" smtClean="0">
                <a:solidFill>
                  <a:schemeClr val="tx1">
                    <a:lumMod val="50000"/>
                    <a:lumOff val="50000"/>
                  </a:schemeClr>
                </a:solidFill>
              </a:rPr>
              <a:t>use </a:t>
            </a:r>
            <a:r>
              <a:rPr lang="en-CA" dirty="0">
                <a:solidFill>
                  <a:schemeClr val="tx1">
                    <a:lumMod val="50000"/>
                    <a:lumOff val="50000"/>
                  </a:schemeClr>
                </a:solidFill>
              </a:rPr>
              <a:t>a checklist</a:t>
            </a:r>
          </a:p>
          <a:p>
            <a:pPr>
              <a:buBlip>
                <a:blip r:embed="rId2"/>
              </a:buBlip>
              <a:defRPr sz="3200"/>
            </a:pPr>
            <a:r>
              <a:rPr lang="fr-CA" dirty="0"/>
              <a:t>know local consent </a:t>
            </a:r>
            <a:r>
              <a:rPr lang="fr-CA" dirty="0" err="1" smtClean="0"/>
              <a:t>laws</a:t>
            </a:r>
            <a:endParaRPr lang="fr-CA" dirty="0"/>
          </a:p>
        </p:txBody>
      </p:sp>
    </p:spTree>
    <p:extLst>
      <p:ext uri="{BB962C8B-B14F-4D97-AF65-F5344CB8AC3E}">
        <p14:creationId xmlns:p14="http://schemas.microsoft.com/office/powerpoint/2010/main" val="572716761"/>
      </p:ext>
    </p:extLst>
  </p:cSld>
  <p:clrMapOvr>
    <a:masterClrMapping/>
  </p:clrMapOvr>
  <p:transition spd="med"/>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 name="Pre-Vasectomy Counseling"/>
          <p:cNvSpPr txBox="1">
            <a:spLocks noGrp="1"/>
          </p:cNvSpPr>
          <p:nvPr>
            <p:ph type="title" idx="4294967295"/>
          </p:nvPr>
        </p:nvSpPr>
        <p:spPr>
          <a:xfrm>
            <a:off x="914399" y="503237"/>
            <a:ext cx="7313615" cy="868363"/>
          </a:xfrm>
          <a:prstGeom prst="rect">
            <a:avLst/>
          </a:prstGeom>
        </p:spPr>
        <p:txBody>
          <a:bodyPr>
            <a:normAutofit/>
          </a:bodyPr>
          <a:lstStyle/>
          <a:p>
            <a:r>
              <a:t>Pre-Vasectomy Counseling</a:t>
            </a:r>
          </a:p>
        </p:txBody>
      </p:sp>
      <p:sp>
        <p:nvSpPr>
          <p:cNvPr id="381" name="discuss patient’s reason for procedure…"/>
          <p:cNvSpPr txBox="1">
            <a:spLocks noGrp="1"/>
          </p:cNvSpPr>
          <p:nvPr>
            <p:ph type="body" idx="4294967295"/>
          </p:nvPr>
        </p:nvSpPr>
        <p:spPr>
          <a:xfrm>
            <a:off x="914399" y="1735136"/>
            <a:ext cx="7313615" cy="4056064"/>
          </a:xfrm>
          <a:prstGeom prst="rect">
            <a:avLst/>
          </a:prstGeom>
        </p:spPr>
        <p:txBody>
          <a:bodyPr>
            <a:normAutofit/>
          </a:bodyPr>
          <a:lstStyle/>
          <a:p>
            <a:pPr>
              <a:buBlip>
                <a:blip r:embed="rId2"/>
              </a:buBlip>
              <a:defRPr sz="3200"/>
            </a:pPr>
            <a:r>
              <a:rPr lang="en-CA" dirty="0">
                <a:solidFill>
                  <a:schemeClr val="tx1">
                    <a:lumMod val="50000"/>
                    <a:lumOff val="50000"/>
                  </a:schemeClr>
                </a:solidFill>
              </a:rPr>
              <a:t>discuss patient</a:t>
            </a:r>
            <a:r>
              <a:rPr lang="en-CA" dirty="0">
                <a:solidFill>
                  <a:schemeClr val="tx1">
                    <a:lumMod val="50000"/>
                    <a:lumOff val="50000"/>
                  </a:schemeClr>
                </a:solidFill>
                <a:latin typeface="+mj-lt"/>
                <a:ea typeface="+mj-ea"/>
                <a:cs typeface="+mj-cs"/>
                <a:sym typeface="Arial"/>
              </a:rPr>
              <a:t>’</a:t>
            </a:r>
            <a:r>
              <a:rPr lang="en-CA" dirty="0">
                <a:solidFill>
                  <a:schemeClr val="tx1">
                    <a:lumMod val="50000"/>
                    <a:lumOff val="50000"/>
                  </a:schemeClr>
                </a:solidFill>
              </a:rPr>
              <a:t>s reason for procedure</a:t>
            </a:r>
          </a:p>
          <a:p>
            <a:pPr>
              <a:buBlip>
                <a:blip r:embed="rId2"/>
              </a:buBlip>
              <a:defRPr sz="3200"/>
            </a:pPr>
            <a:r>
              <a:rPr lang="en-CA" dirty="0" smtClean="0">
                <a:solidFill>
                  <a:schemeClr val="tx1">
                    <a:lumMod val="50000"/>
                    <a:lumOff val="50000"/>
                  </a:schemeClr>
                </a:solidFill>
              </a:rPr>
              <a:t>use </a:t>
            </a:r>
            <a:r>
              <a:rPr lang="en-CA" dirty="0">
                <a:solidFill>
                  <a:schemeClr val="tx1">
                    <a:lumMod val="50000"/>
                    <a:lumOff val="50000"/>
                  </a:schemeClr>
                </a:solidFill>
              </a:rPr>
              <a:t>a checklist</a:t>
            </a:r>
          </a:p>
          <a:p>
            <a:pPr>
              <a:buBlip>
                <a:blip r:embed="rId2"/>
              </a:buBlip>
              <a:defRPr sz="3200"/>
            </a:pPr>
            <a:r>
              <a:rPr lang="fr-CA" dirty="0">
                <a:solidFill>
                  <a:schemeClr val="tx1">
                    <a:lumMod val="50000"/>
                    <a:lumOff val="50000"/>
                  </a:schemeClr>
                </a:solidFill>
              </a:rPr>
              <a:t>know local consent </a:t>
            </a:r>
            <a:r>
              <a:rPr lang="fr-CA" dirty="0" err="1">
                <a:solidFill>
                  <a:schemeClr val="tx1">
                    <a:lumMod val="50000"/>
                    <a:lumOff val="50000"/>
                  </a:schemeClr>
                </a:solidFill>
              </a:rPr>
              <a:t>laws</a:t>
            </a:r>
            <a:endParaRPr lang="fr-CA" dirty="0">
              <a:solidFill>
                <a:schemeClr val="tx1">
                  <a:lumMod val="50000"/>
                  <a:lumOff val="50000"/>
                </a:schemeClr>
              </a:solidFill>
            </a:endParaRPr>
          </a:p>
          <a:p>
            <a:pPr>
              <a:buBlip>
                <a:blip r:embed="rId2"/>
              </a:buBlip>
              <a:defRPr sz="3200"/>
            </a:pPr>
            <a:r>
              <a:rPr lang="en-CA" dirty="0"/>
              <a:t>discuss that </a:t>
            </a:r>
            <a:r>
              <a:rPr lang="en-CA" dirty="0" smtClean="0"/>
              <a:t>it is permanent and alternatives</a:t>
            </a:r>
            <a:endParaRPr lang="en-CA" dirty="0"/>
          </a:p>
        </p:txBody>
      </p:sp>
    </p:spTree>
    <p:extLst>
      <p:ext uri="{BB962C8B-B14F-4D97-AF65-F5344CB8AC3E}">
        <p14:creationId xmlns:p14="http://schemas.microsoft.com/office/powerpoint/2010/main" val="708468076"/>
      </p:ext>
    </p:extLst>
  </p:cSld>
  <p:clrMapOvr>
    <a:masterClrMapping/>
  </p:clrMapOvr>
  <p:transition spd="med"/>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3" name="Counseling for vasectomies"/>
          <p:cNvSpPr txBox="1">
            <a:spLocks noGrp="1"/>
          </p:cNvSpPr>
          <p:nvPr>
            <p:ph type="title" idx="4294967295"/>
          </p:nvPr>
        </p:nvSpPr>
        <p:spPr>
          <a:xfrm>
            <a:off x="581890" y="517091"/>
            <a:ext cx="8104910" cy="868363"/>
          </a:xfrm>
          <a:prstGeom prst="rect">
            <a:avLst/>
          </a:prstGeom>
        </p:spPr>
        <p:txBody>
          <a:bodyPr>
            <a:normAutofit fontScale="90000"/>
          </a:bodyPr>
          <a:lstStyle/>
          <a:p>
            <a:r>
              <a:rPr lang="en-CA" dirty="0"/>
              <a:t>Vasectomy is </a:t>
            </a:r>
            <a:r>
              <a:rPr lang="en-CA" dirty="0" smtClean="0"/>
              <a:t>Essentially  </a:t>
            </a:r>
            <a:r>
              <a:rPr lang="en-CA" b="1" u="sng" dirty="0" smtClean="0"/>
              <a:t>Permanent</a:t>
            </a:r>
            <a:r>
              <a:rPr lang="en-CA" dirty="0" smtClean="0"/>
              <a:t> !</a:t>
            </a:r>
            <a:endParaRPr dirty="0"/>
          </a:p>
        </p:txBody>
      </p:sp>
      <p:sp>
        <p:nvSpPr>
          <p:cNvPr id="384" name="Permanency…"/>
          <p:cNvSpPr txBox="1">
            <a:spLocks noGrp="1"/>
          </p:cNvSpPr>
          <p:nvPr>
            <p:ph type="body" idx="4294967295"/>
          </p:nvPr>
        </p:nvSpPr>
        <p:spPr>
          <a:xfrm>
            <a:off x="914399" y="1887536"/>
            <a:ext cx="7883237" cy="4056064"/>
          </a:xfrm>
          <a:prstGeom prst="rect">
            <a:avLst/>
          </a:prstGeom>
        </p:spPr>
        <p:txBody>
          <a:bodyPr>
            <a:normAutofit/>
          </a:bodyPr>
          <a:lstStyle/>
          <a:p>
            <a:pPr>
              <a:buChar char="•"/>
              <a:defRPr sz="3200"/>
            </a:pPr>
            <a:r>
              <a:rPr dirty="0" smtClean="0"/>
              <a:t>Reversals</a:t>
            </a:r>
            <a:endParaRPr dirty="0"/>
          </a:p>
          <a:p>
            <a:pPr marL="908050" lvl="1" indent="-457200">
              <a:spcBef>
                <a:spcPts val="600"/>
              </a:spcBef>
              <a:buFont typeface="Arial"/>
              <a:buChar char="•"/>
              <a:defRPr sz="2800"/>
            </a:pPr>
            <a:r>
              <a:rPr lang="fr-CA" dirty="0" err="1" smtClean="0"/>
              <a:t>often</a:t>
            </a:r>
            <a:r>
              <a:rPr lang="fr-CA" dirty="0" smtClean="0"/>
              <a:t> not </a:t>
            </a:r>
            <a:r>
              <a:rPr lang="fr-CA" dirty="0" err="1" smtClean="0"/>
              <a:t>available</a:t>
            </a:r>
            <a:r>
              <a:rPr lang="fr-CA" dirty="0" smtClean="0"/>
              <a:t> </a:t>
            </a:r>
          </a:p>
          <a:p>
            <a:pPr marL="908050" lvl="1" indent="-457200">
              <a:spcBef>
                <a:spcPts val="600"/>
              </a:spcBef>
              <a:buFont typeface="Arial"/>
              <a:buChar char="•"/>
              <a:defRPr sz="2800"/>
            </a:pPr>
            <a:r>
              <a:rPr dirty="0" smtClean="0"/>
              <a:t>very </a:t>
            </a:r>
            <a:r>
              <a:rPr dirty="0"/>
              <a:t>costly</a:t>
            </a:r>
          </a:p>
          <a:p>
            <a:pPr marL="908050" lvl="1" indent="-457200">
              <a:spcBef>
                <a:spcPts val="600"/>
              </a:spcBef>
              <a:buFont typeface="Arial"/>
              <a:buChar char="•"/>
              <a:defRPr sz="2800"/>
            </a:pPr>
            <a:r>
              <a:rPr dirty="0"/>
              <a:t>more difficult than </a:t>
            </a:r>
            <a:r>
              <a:rPr dirty="0" smtClean="0"/>
              <a:t>vasectomy</a:t>
            </a:r>
            <a:r>
              <a:rPr lang="fr-CA" dirty="0" smtClean="0"/>
              <a:t> (2-3 </a:t>
            </a:r>
            <a:r>
              <a:rPr lang="fr-CA" dirty="0" err="1" smtClean="0"/>
              <a:t>hours</a:t>
            </a:r>
            <a:r>
              <a:rPr lang="fr-CA" dirty="0" smtClean="0"/>
              <a:t>)</a:t>
            </a:r>
            <a:endParaRPr dirty="0"/>
          </a:p>
          <a:p>
            <a:pPr marL="908050" lvl="1" indent="-457200">
              <a:spcBef>
                <a:spcPts val="600"/>
              </a:spcBef>
              <a:buFont typeface="Arial"/>
              <a:buChar char="•"/>
              <a:defRPr sz="2800"/>
            </a:pPr>
            <a:r>
              <a:rPr dirty="0"/>
              <a:t>often do not </a:t>
            </a:r>
            <a:r>
              <a:rPr dirty="0" smtClean="0"/>
              <a:t>work</a:t>
            </a:r>
            <a:r>
              <a:rPr lang="fr-CA" dirty="0" smtClean="0"/>
              <a:t> (</a:t>
            </a:r>
            <a:r>
              <a:rPr lang="fr-CA" dirty="0" err="1" smtClean="0"/>
              <a:t>only</a:t>
            </a:r>
            <a:r>
              <a:rPr lang="fr-CA" dirty="0" smtClean="0"/>
              <a:t> 50% </a:t>
            </a:r>
            <a:r>
              <a:rPr lang="fr-CA" dirty="0" err="1" smtClean="0"/>
              <a:t>pregnancy</a:t>
            </a:r>
            <a:r>
              <a:rPr lang="fr-CA" dirty="0" smtClean="0"/>
              <a:t> rate)</a:t>
            </a:r>
            <a:endParaRPr dirty="0"/>
          </a:p>
        </p:txBody>
      </p:sp>
    </p:spTree>
  </p:cSld>
  <p:clrMapOvr>
    <a:masterClrMapping/>
  </p:clrMapOvr>
  <p:transition spd="med"/>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 name="Vasectomy reversal"/>
          <p:cNvSpPr txBox="1">
            <a:spLocks noGrp="1"/>
          </p:cNvSpPr>
          <p:nvPr>
            <p:ph type="title" idx="4294967295"/>
          </p:nvPr>
        </p:nvSpPr>
        <p:spPr>
          <a:xfrm>
            <a:off x="914399" y="503237"/>
            <a:ext cx="7313615" cy="868363"/>
          </a:xfrm>
          <a:prstGeom prst="rect">
            <a:avLst/>
          </a:prstGeom>
        </p:spPr>
        <p:txBody>
          <a:bodyPr>
            <a:normAutofit/>
          </a:bodyPr>
          <a:lstStyle/>
          <a:p>
            <a:r>
              <a:t>Vasectomy reversal</a:t>
            </a:r>
          </a:p>
        </p:txBody>
      </p:sp>
      <p:sp>
        <p:nvSpPr>
          <p:cNvPr id="387" name="A man should not have a vasectomy if he is planning on having a vasectomy reversal later on."/>
          <p:cNvSpPr txBox="1">
            <a:spLocks noGrp="1"/>
          </p:cNvSpPr>
          <p:nvPr>
            <p:ph type="body" idx="4294967295"/>
          </p:nvPr>
        </p:nvSpPr>
        <p:spPr>
          <a:xfrm>
            <a:off x="914399" y="2420936"/>
            <a:ext cx="7313615" cy="4056064"/>
          </a:xfrm>
          <a:prstGeom prst="rect">
            <a:avLst/>
          </a:prstGeom>
        </p:spPr>
        <p:txBody>
          <a:bodyPr>
            <a:normAutofit/>
          </a:bodyPr>
          <a:lstStyle/>
          <a:p>
            <a:pPr>
              <a:buBlip>
                <a:blip r:embed="rId2"/>
              </a:buBlip>
              <a:defRPr sz="3200"/>
            </a:pPr>
            <a:r>
              <a:t>A man should </a:t>
            </a:r>
            <a:r>
              <a:rPr u="sng"/>
              <a:t>not</a:t>
            </a:r>
            <a:r>
              <a:t> have a vasectomy if he is planning on having a vasectomy reversal later on. </a:t>
            </a:r>
          </a:p>
        </p:txBody>
      </p:sp>
    </p:spTree>
  </p:cSld>
  <p:clrMapOvr>
    <a:masterClrMapping/>
  </p:clrMapOvr>
  <p:transition spd="med"/>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 name="Alternatives to Vasectomy"/>
          <p:cNvSpPr txBox="1">
            <a:spLocks noGrp="1"/>
          </p:cNvSpPr>
          <p:nvPr>
            <p:ph type="title" idx="4294967295"/>
          </p:nvPr>
        </p:nvSpPr>
        <p:spPr>
          <a:xfrm>
            <a:off x="914399" y="503237"/>
            <a:ext cx="7313615" cy="868363"/>
          </a:xfrm>
          <a:prstGeom prst="rect">
            <a:avLst/>
          </a:prstGeom>
        </p:spPr>
        <p:txBody>
          <a:bodyPr>
            <a:normAutofit/>
          </a:bodyPr>
          <a:lstStyle/>
          <a:p>
            <a:r>
              <a:t>Alternatives to Vasectomy</a:t>
            </a:r>
          </a:p>
        </p:txBody>
      </p:sp>
      <p:sp>
        <p:nvSpPr>
          <p:cNvPr id="416" name="condoms…"/>
          <p:cNvSpPr txBox="1">
            <a:spLocks noGrp="1"/>
          </p:cNvSpPr>
          <p:nvPr>
            <p:ph type="body" idx="4294967295"/>
          </p:nvPr>
        </p:nvSpPr>
        <p:spPr>
          <a:xfrm>
            <a:off x="914399" y="1735136"/>
            <a:ext cx="7313615" cy="4056064"/>
          </a:xfrm>
          <a:prstGeom prst="rect">
            <a:avLst/>
          </a:prstGeom>
        </p:spPr>
        <p:txBody>
          <a:bodyPr>
            <a:normAutofit/>
          </a:bodyPr>
          <a:lstStyle/>
          <a:p>
            <a:pPr>
              <a:buBlip>
                <a:blip r:embed="rId2"/>
              </a:buBlip>
              <a:defRPr sz="3200"/>
            </a:pPr>
            <a:r>
              <a:t>condoms</a:t>
            </a:r>
          </a:p>
          <a:p>
            <a:pPr>
              <a:buBlip>
                <a:blip r:embed="rId2"/>
              </a:buBlip>
              <a:defRPr sz="3200"/>
            </a:pPr>
            <a:r>
              <a:t>women</a:t>
            </a:r>
            <a:r>
              <a:rPr>
                <a:latin typeface="+mj-lt"/>
                <a:ea typeface="+mj-ea"/>
                <a:cs typeface="+mj-cs"/>
                <a:sym typeface="Arial"/>
              </a:rPr>
              <a:t>’</a:t>
            </a:r>
            <a:r>
              <a:t>s contraception</a:t>
            </a:r>
          </a:p>
          <a:p>
            <a:pPr>
              <a:buBlip>
                <a:blip r:embed="rId2"/>
              </a:buBlip>
              <a:defRPr sz="3200"/>
            </a:pPr>
            <a:r>
              <a:t>abstinence</a:t>
            </a:r>
          </a:p>
        </p:txBody>
      </p:sp>
    </p:spTree>
    <p:extLst>
      <p:ext uri="{BB962C8B-B14F-4D97-AF65-F5344CB8AC3E}">
        <p14:creationId xmlns:p14="http://schemas.microsoft.com/office/powerpoint/2010/main" val="2939813431"/>
      </p:ext>
    </p:extLst>
  </p:cSld>
  <p:clrMapOvr>
    <a:masterClrMapping/>
  </p:clrMapOvr>
  <p:transition spd="med"/>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 name="Pre-Vasectomy Counseling"/>
          <p:cNvSpPr txBox="1">
            <a:spLocks noGrp="1"/>
          </p:cNvSpPr>
          <p:nvPr>
            <p:ph type="title" idx="4294967295"/>
          </p:nvPr>
        </p:nvSpPr>
        <p:spPr>
          <a:xfrm>
            <a:off x="914399" y="503237"/>
            <a:ext cx="7313615" cy="868363"/>
          </a:xfrm>
          <a:prstGeom prst="rect">
            <a:avLst/>
          </a:prstGeom>
        </p:spPr>
        <p:txBody>
          <a:bodyPr>
            <a:normAutofit/>
          </a:bodyPr>
          <a:lstStyle/>
          <a:p>
            <a:r>
              <a:t>Pre-Vasectomy Counseling</a:t>
            </a:r>
          </a:p>
        </p:txBody>
      </p:sp>
      <p:sp>
        <p:nvSpPr>
          <p:cNvPr id="381" name="discuss patient’s reason for procedure…"/>
          <p:cNvSpPr txBox="1">
            <a:spLocks noGrp="1"/>
          </p:cNvSpPr>
          <p:nvPr>
            <p:ph type="body" idx="4294967295"/>
          </p:nvPr>
        </p:nvSpPr>
        <p:spPr>
          <a:xfrm>
            <a:off x="914399" y="1735136"/>
            <a:ext cx="7313615" cy="4056064"/>
          </a:xfrm>
          <a:prstGeom prst="rect">
            <a:avLst/>
          </a:prstGeom>
        </p:spPr>
        <p:txBody>
          <a:bodyPr>
            <a:normAutofit/>
          </a:bodyPr>
          <a:lstStyle/>
          <a:p>
            <a:pPr>
              <a:buBlip>
                <a:blip r:embed="rId2"/>
              </a:buBlip>
              <a:defRPr sz="3200"/>
            </a:pPr>
            <a:r>
              <a:rPr lang="en-CA" dirty="0">
                <a:solidFill>
                  <a:schemeClr val="tx1">
                    <a:lumMod val="50000"/>
                    <a:lumOff val="50000"/>
                  </a:schemeClr>
                </a:solidFill>
              </a:rPr>
              <a:t>discuss patient</a:t>
            </a:r>
            <a:r>
              <a:rPr lang="en-CA" dirty="0">
                <a:solidFill>
                  <a:schemeClr val="tx1">
                    <a:lumMod val="50000"/>
                    <a:lumOff val="50000"/>
                  </a:schemeClr>
                </a:solidFill>
                <a:latin typeface="+mj-lt"/>
                <a:ea typeface="+mj-ea"/>
                <a:cs typeface="+mj-cs"/>
                <a:sym typeface="Arial"/>
              </a:rPr>
              <a:t>’</a:t>
            </a:r>
            <a:r>
              <a:rPr lang="en-CA" dirty="0">
                <a:solidFill>
                  <a:schemeClr val="tx1">
                    <a:lumMod val="50000"/>
                    <a:lumOff val="50000"/>
                  </a:schemeClr>
                </a:solidFill>
              </a:rPr>
              <a:t>s reason for procedure</a:t>
            </a:r>
          </a:p>
          <a:p>
            <a:pPr>
              <a:buBlip>
                <a:blip r:embed="rId2"/>
              </a:buBlip>
              <a:defRPr sz="3200"/>
            </a:pPr>
            <a:r>
              <a:rPr lang="en-CA" dirty="0" smtClean="0">
                <a:solidFill>
                  <a:schemeClr val="tx1">
                    <a:lumMod val="50000"/>
                    <a:lumOff val="50000"/>
                  </a:schemeClr>
                </a:solidFill>
              </a:rPr>
              <a:t>use </a:t>
            </a:r>
            <a:r>
              <a:rPr lang="en-CA" dirty="0">
                <a:solidFill>
                  <a:schemeClr val="tx1">
                    <a:lumMod val="50000"/>
                    <a:lumOff val="50000"/>
                  </a:schemeClr>
                </a:solidFill>
              </a:rPr>
              <a:t>a checklist</a:t>
            </a:r>
          </a:p>
          <a:p>
            <a:pPr>
              <a:buBlip>
                <a:blip r:embed="rId2"/>
              </a:buBlip>
              <a:defRPr sz="3200"/>
            </a:pPr>
            <a:r>
              <a:rPr lang="fr-CA" dirty="0">
                <a:solidFill>
                  <a:schemeClr val="tx1">
                    <a:lumMod val="50000"/>
                    <a:lumOff val="50000"/>
                  </a:schemeClr>
                </a:solidFill>
              </a:rPr>
              <a:t>know local consent </a:t>
            </a:r>
            <a:r>
              <a:rPr lang="fr-CA" dirty="0" err="1">
                <a:solidFill>
                  <a:schemeClr val="tx1">
                    <a:lumMod val="50000"/>
                    <a:lumOff val="50000"/>
                  </a:schemeClr>
                </a:solidFill>
              </a:rPr>
              <a:t>laws</a:t>
            </a:r>
            <a:endParaRPr lang="fr-CA" dirty="0">
              <a:solidFill>
                <a:schemeClr val="tx1">
                  <a:lumMod val="50000"/>
                  <a:lumOff val="50000"/>
                </a:schemeClr>
              </a:solidFill>
            </a:endParaRPr>
          </a:p>
          <a:p>
            <a:pPr>
              <a:buBlip>
                <a:blip r:embed="rId2"/>
              </a:buBlip>
              <a:defRPr sz="3200"/>
            </a:pPr>
            <a:r>
              <a:rPr lang="en-CA" dirty="0">
                <a:solidFill>
                  <a:schemeClr val="tx1">
                    <a:lumMod val="50000"/>
                    <a:lumOff val="50000"/>
                  </a:schemeClr>
                </a:solidFill>
              </a:rPr>
              <a:t>discuss that it</a:t>
            </a:r>
            <a:r>
              <a:rPr lang="en-CA" dirty="0">
                <a:solidFill>
                  <a:schemeClr val="tx1">
                    <a:lumMod val="50000"/>
                    <a:lumOff val="50000"/>
                  </a:schemeClr>
                </a:solidFill>
                <a:latin typeface="+mj-lt"/>
                <a:ea typeface="+mj-ea"/>
                <a:cs typeface="+mj-cs"/>
                <a:sym typeface="Arial"/>
              </a:rPr>
              <a:t>’</a:t>
            </a:r>
            <a:r>
              <a:rPr lang="en-CA" dirty="0">
                <a:solidFill>
                  <a:schemeClr val="tx1">
                    <a:lumMod val="50000"/>
                    <a:lumOff val="50000"/>
                  </a:schemeClr>
                </a:solidFill>
              </a:rPr>
              <a:t>s </a:t>
            </a:r>
            <a:r>
              <a:rPr lang="en-CA" dirty="0" smtClean="0">
                <a:solidFill>
                  <a:schemeClr val="tx1">
                    <a:lumMod val="50000"/>
                    <a:lumOff val="50000"/>
                  </a:schemeClr>
                </a:solidFill>
              </a:rPr>
              <a:t>permanent and </a:t>
            </a:r>
            <a:r>
              <a:rPr lang="en-CA" dirty="0">
                <a:solidFill>
                  <a:schemeClr val="tx1">
                    <a:lumMod val="50000"/>
                    <a:lumOff val="50000"/>
                  </a:schemeClr>
                </a:solidFill>
              </a:rPr>
              <a:t>alternatives</a:t>
            </a:r>
          </a:p>
          <a:p>
            <a:pPr>
              <a:buBlip>
                <a:blip r:embed="rId2"/>
              </a:buBlip>
              <a:defRPr sz="3200"/>
            </a:pPr>
            <a:r>
              <a:rPr dirty="0" smtClean="0"/>
              <a:t>discuss </a:t>
            </a:r>
            <a:r>
              <a:rPr lang="en-CA" dirty="0" smtClean="0"/>
              <a:t>benefits </a:t>
            </a:r>
          </a:p>
        </p:txBody>
      </p:sp>
    </p:spTree>
    <p:extLst>
      <p:ext uri="{BB962C8B-B14F-4D97-AF65-F5344CB8AC3E}">
        <p14:creationId xmlns:p14="http://schemas.microsoft.com/office/powerpoint/2010/main" val="1157534637"/>
      </p:ext>
    </p:extLst>
  </p:cSld>
  <p:clrMapOvr>
    <a:masterClrMapping/>
  </p:clrMapOvr>
  <p:transition spd="med"/>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 name="Benefits of Vasectomy"/>
          <p:cNvSpPr txBox="1">
            <a:spLocks noGrp="1"/>
          </p:cNvSpPr>
          <p:nvPr>
            <p:ph type="title" idx="4294967295"/>
          </p:nvPr>
        </p:nvSpPr>
        <p:spPr>
          <a:xfrm>
            <a:off x="914399" y="503237"/>
            <a:ext cx="7313615" cy="868363"/>
          </a:xfrm>
          <a:prstGeom prst="rect">
            <a:avLst/>
          </a:prstGeom>
        </p:spPr>
        <p:txBody>
          <a:bodyPr>
            <a:normAutofit/>
          </a:bodyPr>
          <a:lstStyle/>
          <a:p>
            <a:r>
              <a:t>Benefits of Vasectomy</a:t>
            </a:r>
          </a:p>
        </p:txBody>
      </p:sp>
      <p:sp>
        <p:nvSpPr>
          <p:cNvPr id="413" name="very effective method of contraception…"/>
          <p:cNvSpPr txBox="1">
            <a:spLocks noGrp="1"/>
          </p:cNvSpPr>
          <p:nvPr>
            <p:ph type="body" idx="4294967295"/>
          </p:nvPr>
        </p:nvSpPr>
        <p:spPr>
          <a:xfrm>
            <a:off x="914399" y="1447800"/>
            <a:ext cx="7313615" cy="4056063"/>
          </a:xfrm>
          <a:prstGeom prst="rect">
            <a:avLst/>
          </a:prstGeom>
        </p:spPr>
        <p:txBody>
          <a:bodyPr>
            <a:normAutofit/>
          </a:bodyPr>
          <a:lstStyle/>
          <a:p>
            <a:pPr>
              <a:buBlip>
                <a:blip r:embed="rId2"/>
              </a:buBlip>
            </a:pPr>
            <a:endParaRPr dirty="0"/>
          </a:p>
          <a:p>
            <a:pPr>
              <a:buBlip>
                <a:blip r:embed="rId2"/>
              </a:buBlip>
              <a:defRPr sz="3200"/>
            </a:pPr>
            <a:r>
              <a:rPr dirty="0"/>
              <a:t>very effective method of contraception</a:t>
            </a:r>
          </a:p>
          <a:p>
            <a:pPr>
              <a:buBlip>
                <a:blip r:embed="rId2"/>
              </a:buBlip>
              <a:defRPr sz="3200"/>
            </a:pPr>
            <a:r>
              <a:rPr dirty="0"/>
              <a:t>permanent</a:t>
            </a:r>
          </a:p>
          <a:p>
            <a:pPr>
              <a:buBlip>
                <a:blip r:embed="rId2"/>
              </a:buBlip>
              <a:defRPr sz="3200"/>
            </a:pPr>
            <a:r>
              <a:rPr dirty="0"/>
              <a:t>does not affect sexual feeling or </a:t>
            </a:r>
            <a:r>
              <a:rPr dirty="0" smtClean="0"/>
              <a:t>drive</a:t>
            </a:r>
            <a:endParaRPr lang="fr-CA" dirty="0" smtClean="0"/>
          </a:p>
          <a:p>
            <a:pPr>
              <a:buBlip>
                <a:blip r:embed="rId2"/>
              </a:buBlip>
              <a:defRPr sz="3200"/>
            </a:pPr>
            <a:r>
              <a:rPr lang="fr-CA" dirty="0" smtClean="0"/>
              <a:t>sharing of contraceptive </a:t>
            </a:r>
            <a:r>
              <a:rPr lang="fr-CA" dirty="0" err="1" smtClean="0"/>
              <a:t>responsability</a:t>
            </a:r>
            <a:endParaRPr dirty="0"/>
          </a:p>
        </p:txBody>
      </p:sp>
    </p:spTree>
    <p:extLst>
      <p:ext uri="{BB962C8B-B14F-4D97-AF65-F5344CB8AC3E}">
        <p14:creationId xmlns:p14="http://schemas.microsoft.com/office/powerpoint/2010/main" val="1016879280"/>
      </p:ext>
    </p:extLst>
  </p:cSld>
  <p:clrMapOvr>
    <a:masterClrMapping/>
  </p:clrMapOvr>
  <p:transition spd="med"/>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 name="Pre-Vasectomy Counseling"/>
          <p:cNvSpPr txBox="1">
            <a:spLocks noGrp="1"/>
          </p:cNvSpPr>
          <p:nvPr>
            <p:ph type="title" idx="4294967295"/>
          </p:nvPr>
        </p:nvSpPr>
        <p:spPr>
          <a:xfrm>
            <a:off x="914399" y="503237"/>
            <a:ext cx="7313615" cy="868363"/>
          </a:xfrm>
          <a:prstGeom prst="rect">
            <a:avLst/>
          </a:prstGeom>
        </p:spPr>
        <p:txBody>
          <a:bodyPr>
            <a:normAutofit/>
          </a:bodyPr>
          <a:lstStyle/>
          <a:p>
            <a:r>
              <a:t>Pre-Vasectomy Counseling</a:t>
            </a:r>
          </a:p>
        </p:txBody>
      </p:sp>
      <p:sp>
        <p:nvSpPr>
          <p:cNvPr id="381" name="discuss patient’s reason for procedure…"/>
          <p:cNvSpPr txBox="1">
            <a:spLocks noGrp="1"/>
          </p:cNvSpPr>
          <p:nvPr>
            <p:ph type="body" idx="4294967295"/>
          </p:nvPr>
        </p:nvSpPr>
        <p:spPr>
          <a:xfrm>
            <a:off x="914399" y="1735136"/>
            <a:ext cx="7313615" cy="4056064"/>
          </a:xfrm>
          <a:prstGeom prst="rect">
            <a:avLst/>
          </a:prstGeom>
        </p:spPr>
        <p:txBody>
          <a:bodyPr>
            <a:normAutofit fontScale="85000" lnSpcReduction="20000"/>
          </a:bodyPr>
          <a:lstStyle/>
          <a:p>
            <a:pPr>
              <a:buBlip>
                <a:blip r:embed="rId2"/>
              </a:buBlip>
              <a:defRPr sz="3200"/>
            </a:pPr>
            <a:r>
              <a:rPr lang="en-CA" dirty="0">
                <a:solidFill>
                  <a:schemeClr val="tx1">
                    <a:lumMod val="50000"/>
                    <a:lumOff val="50000"/>
                  </a:schemeClr>
                </a:solidFill>
              </a:rPr>
              <a:t>discuss patient</a:t>
            </a:r>
            <a:r>
              <a:rPr lang="en-CA" dirty="0">
                <a:solidFill>
                  <a:schemeClr val="tx1">
                    <a:lumMod val="50000"/>
                    <a:lumOff val="50000"/>
                  </a:schemeClr>
                </a:solidFill>
                <a:latin typeface="+mj-lt"/>
                <a:ea typeface="+mj-ea"/>
                <a:cs typeface="+mj-cs"/>
                <a:sym typeface="Arial"/>
              </a:rPr>
              <a:t>’</a:t>
            </a:r>
            <a:r>
              <a:rPr lang="en-CA" dirty="0">
                <a:solidFill>
                  <a:schemeClr val="tx1">
                    <a:lumMod val="50000"/>
                    <a:lumOff val="50000"/>
                  </a:schemeClr>
                </a:solidFill>
              </a:rPr>
              <a:t>s reason for procedure</a:t>
            </a:r>
          </a:p>
          <a:p>
            <a:pPr>
              <a:buBlip>
                <a:blip r:embed="rId2"/>
              </a:buBlip>
              <a:defRPr sz="3200"/>
            </a:pPr>
            <a:r>
              <a:rPr lang="en-CA" dirty="0" smtClean="0">
                <a:solidFill>
                  <a:schemeClr val="tx1">
                    <a:lumMod val="50000"/>
                    <a:lumOff val="50000"/>
                  </a:schemeClr>
                </a:solidFill>
              </a:rPr>
              <a:t>use </a:t>
            </a:r>
            <a:r>
              <a:rPr lang="en-CA" dirty="0">
                <a:solidFill>
                  <a:schemeClr val="tx1">
                    <a:lumMod val="50000"/>
                    <a:lumOff val="50000"/>
                  </a:schemeClr>
                </a:solidFill>
              </a:rPr>
              <a:t>a checklist</a:t>
            </a:r>
          </a:p>
          <a:p>
            <a:pPr>
              <a:buBlip>
                <a:blip r:embed="rId2"/>
              </a:buBlip>
              <a:defRPr sz="3200"/>
            </a:pPr>
            <a:r>
              <a:rPr lang="fr-CA" dirty="0">
                <a:solidFill>
                  <a:schemeClr val="tx1">
                    <a:lumMod val="50000"/>
                    <a:lumOff val="50000"/>
                  </a:schemeClr>
                </a:solidFill>
              </a:rPr>
              <a:t>know local consent </a:t>
            </a:r>
            <a:r>
              <a:rPr lang="fr-CA" dirty="0" err="1">
                <a:solidFill>
                  <a:schemeClr val="tx1">
                    <a:lumMod val="50000"/>
                    <a:lumOff val="50000"/>
                  </a:schemeClr>
                </a:solidFill>
              </a:rPr>
              <a:t>laws</a:t>
            </a:r>
            <a:endParaRPr lang="fr-CA" dirty="0">
              <a:solidFill>
                <a:schemeClr val="tx1">
                  <a:lumMod val="50000"/>
                  <a:lumOff val="50000"/>
                </a:schemeClr>
              </a:solidFill>
            </a:endParaRPr>
          </a:p>
          <a:p>
            <a:pPr>
              <a:buBlip>
                <a:blip r:embed="rId2"/>
              </a:buBlip>
              <a:defRPr sz="3200"/>
            </a:pPr>
            <a:r>
              <a:rPr lang="en-CA" dirty="0">
                <a:solidFill>
                  <a:schemeClr val="tx1">
                    <a:lumMod val="50000"/>
                    <a:lumOff val="50000"/>
                  </a:schemeClr>
                </a:solidFill>
              </a:rPr>
              <a:t>discuss that it</a:t>
            </a:r>
            <a:r>
              <a:rPr lang="en-CA" dirty="0">
                <a:solidFill>
                  <a:schemeClr val="tx1">
                    <a:lumMod val="50000"/>
                    <a:lumOff val="50000"/>
                  </a:schemeClr>
                </a:solidFill>
                <a:latin typeface="+mj-lt"/>
                <a:ea typeface="+mj-ea"/>
                <a:cs typeface="+mj-cs"/>
                <a:sym typeface="Arial"/>
              </a:rPr>
              <a:t>’</a:t>
            </a:r>
            <a:r>
              <a:rPr lang="en-CA" dirty="0">
                <a:solidFill>
                  <a:schemeClr val="tx1">
                    <a:lumMod val="50000"/>
                    <a:lumOff val="50000"/>
                  </a:schemeClr>
                </a:solidFill>
              </a:rPr>
              <a:t>s </a:t>
            </a:r>
            <a:r>
              <a:rPr lang="en-CA" dirty="0" smtClean="0">
                <a:solidFill>
                  <a:schemeClr val="tx1">
                    <a:lumMod val="50000"/>
                    <a:lumOff val="50000"/>
                  </a:schemeClr>
                </a:solidFill>
              </a:rPr>
              <a:t>permanent and </a:t>
            </a:r>
            <a:r>
              <a:rPr lang="en-CA" dirty="0">
                <a:solidFill>
                  <a:schemeClr val="tx1">
                    <a:lumMod val="50000"/>
                    <a:lumOff val="50000"/>
                  </a:schemeClr>
                </a:solidFill>
              </a:rPr>
              <a:t>alternatives</a:t>
            </a:r>
          </a:p>
          <a:p>
            <a:pPr>
              <a:buBlip>
                <a:blip r:embed="rId2"/>
              </a:buBlip>
              <a:defRPr sz="3200"/>
            </a:pPr>
            <a:r>
              <a:rPr dirty="0" smtClean="0">
                <a:solidFill>
                  <a:schemeClr val="tx1">
                    <a:lumMod val="50000"/>
                    <a:lumOff val="50000"/>
                  </a:schemeClr>
                </a:solidFill>
              </a:rPr>
              <a:t>discuss </a:t>
            </a:r>
            <a:r>
              <a:rPr lang="en-CA" dirty="0" smtClean="0">
                <a:solidFill>
                  <a:schemeClr val="tx1">
                    <a:lumMod val="50000"/>
                    <a:lumOff val="50000"/>
                  </a:schemeClr>
                </a:solidFill>
              </a:rPr>
              <a:t>benefits </a:t>
            </a:r>
          </a:p>
          <a:p>
            <a:pPr>
              <a:buBlip>
                <a:blip r:embed="rId2"/>
              </a:buBlip>
              <a:defRPr sz="3200"/>
            </a:pPr>
            <a:r>
              <a:rPr lang="en-CA" dirty="0" smtClean="0"/>
              <a:t>discuss risks </a:t>
            </a:r>
          </a:p>
          <a:p>
            <a:pPr lvl="1">
              <a:buBlip>
                <a:blip r:embed="rId2"/>
              </a:buBlip>
              <a:defRPr sz="3200"/>
            </a:pPr>
            <a:r>
              <a:rPr lang="fr-CA" dirty="0" smtClean="0"/>
              <a:t>not </a:t>
            </a:r>
            <a:r>
              <a:rPr lang="fr-CA" dirty="0" err="1" smtClean="0"/>
              <a:t>immediately</a:t>
            </a:r>
            <a:r>
              <a:rPr lang="fr-CA" dirty="0" smtClean="0"/>
              <a:t> effective </a:t>
            </a:r>
          </a:p>
        </p:txBody>
      </p:sp>
    </p:spTree>
    <p:extLst>
      <p:ext uri="{BB962C8B-B14F-4D97-AF65-F5344CB8AC3E}">
        <p14:creationId xmlns:p14="http://schemas.microsoft.com/office/powerpoint/2010/main" val="3242369523"/>
      </p:ext>
    </p:extLst>
  </p:cSld>
  <p:clrMapOvr>
    <a:masterClrMapping/>
  </p:clrMapOvr>
  <p:transition spd="med"/>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 name="Why continuing sperm?"/>
          <p:cNvSpPr txBox="1">
            <a:spLocks noGrp="1"/>
          </p:cNvSpPr>
          <p:nvPr>
            <p:ph type="title" idx="4294967295"/>
          </p:nvPr>
        </p:nvSpPr>
        <p:spPr>
          <a:xfrm>
            <a:off x="914399" y="503237"/>
            <a:ext cx="7313615" cy="868363"/>
          </a:xfrm>
          <a:prstGeom prst="rect">
            <a:avLst/>
          </a:prstGeom>
        </p:spPr>
        <p:txBody>
          <a:bodyPr>
            <a:normAutofit/>
          </a:bodyPr>
          <a:lstStyle/>
          <a:p>
            <a:r>
              <a:t>Why continuing sperm?</a:t>
            </a:r>
          </a:p>
        </p:txBody>
      </p:sp>
      <p:sp>
        <p:nvSpPr>
          <p:cNvPr id="536" name="you missed a tube (rare)…"/>
          <p:cNvSpPr txBox="1">
            <a:spLocks noGrp="1"/>
          </p:cNvSpPr>
          <p:nvPr>
            <p:ph type="body" idx="4294967295"/>
          </p:nvPr>
        </p:nvSpPr>
        <p:spPr>
          <a:xfrm>
            <a:off x="1357744" y="1776700"/>
            <a:ext cx="7313615" cy="4056064"/>
          </a:xfrm>
          <a:prstGeom prst="rect">
            <a:avLst/>
          </a:prstGeom>
        </p:spPr>
        <p:txBody>
          <a:bodyPr>
            <a:normAutofit/>
          </a:bodyPr>
          <a:lstStyle/>
          <a:p>
            <a:pPr>
              <a:buBlip>
                <a:blip r:embed="rId2"/>
              </a:buBlip>
              <a:defRPr sz="3200"/>
            </a:pPr>
            <a:r>
              <a:rPr lang="en-CA" sz="5400" dirty="0" smtClean="0"/>
              <a:t>Residual sperm</a:t>
            </a:r>
          </a:p>
          <a:p>
            <a:pPr>
              <a:buBlip>
                <a:blip r:embed="rId2"/>
              </a:buBlip>
              <a:defRPr sz="3200"/>
            </a:pPr>
            <a:r>
              <a:rPr lang="en-CA" dirty="0" smtClean="0"/>
              <a:t>Recanalization</a:t>
            </a:r>
          </a:p>
          <a:p>
            <a:pPr>
              <a:buBlip>
                <a:blip r:embed="rId2"/>
              </a:buBlip>
              <a:defRPr sz="3200"/>
            </a:pPr>
            <a:r>
              <a:rPr lang="en-CA" sz="2000" dirty="0" smtClean="0"/>
              <a:t>you </a:t>
            </a:r>
            <a:r>
              <a:rPr lang="en-CA" sz="2000" dirty="0"/>
              <a:t>missed a tube (rare</a:t>
            </a:r>
            <a:r>
              <a:rPr lang="en-CA" sz="2000" dirty="0" smtClean="0"/>
              <a:t>)</a:t>
            </a:r>
            <a:endParaRPr lang="en-CA" sz="2000" dirty="0"/>
          </a:p>
        </p:txBody>
      </p:sp>
    </p:spTree>
    <p:extLst>
      <p:ext uri="{BB962C8B-B14F-4D97-AF65-F5344CB8AC3E}">
        <p14:creationId xmlns:p14="http://schemas.microsoft.com/office/powerpoint/2010/main" val="3601167467"/>
      </p:ext>
    </p:extLst>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Why Vasectomy?"/>
          <p:cNvSpPr txBox="1">
            <a:spLocks noGrp="1"/>
          </p:cNvSpPr>
          <p:nvPr>
            <p:ph type="title" idx="4294967295"/>
          </p:nvPr>
        </p:nvSpPr>
        <p:spPr>
          <a:xfrm>
            <a:off x="992186" y="457200"/>
            <a:ext cx="7313615" cy="868363"/>
          </a:xfrm>
          <a:prstGeom prst="rect">
            <a:avLst/>
          </a:prstGeom>
        </p:spPr>
        <p:txBody>
          <a:bodyPr>
            <a:normAutofit/>
          </a:bodyPr>
          <a:lstStyle/>
          <a:p>
            <a:r>
              <a:t>Why Vasectomy?</a:t>
            </a:r>
          </a:p>
        </p:txBody>
      </p:sp>
      <p:sp>
        <p:nvSpPr>
          <p:cNvPr id="176" name="Permanent…"/>
          <p:cNvSpPr txBox="1">
            <a:spLocks noGrp="1"/>
          </p:cNvSpPr>
          <p:nvPr>
            <p:ph type="body" sz="half" idx="4294967295"/>
          </p:nvPr>
        </p:nvSpPr>
        <p:spPr>
          <a:xfrm>
            <a:off x="5259387" y="1887536"/>
            <a:ext cx="3503613" cy="3827464"/>
          </a:xfrm>
          <a:prstGeom prst="rect">
            <a:avLst/>
          </a:prstGeom>
        </p:spPr>
        <p:txBody>
          <a:bodyPr>
            <a:normAutofit/>
          </a:bodyPr>
          <a:lstStyle/>
          <a:p>
            <a:pPr>
              <a:buBlip>
                <a:blip r:embed="rId3"/>
              </a:buBlip>
              <a:defRPr sz="3200"/>
            </a:pPr>
            <a:r>
              <a:t>Permanent</a:t>
            </a:r>
          </a:p>
          <a:p>
            <a:pPr>
              <a:buBlip>
                <a:blip r:embed="rId3"/>
              </a:buBlip>
              <a:defRPr sz="3200"/>
            </a:pPr>
            <a:r>
              <a:t>Convenient</a:t>
            </a:r>
          </a:p>
          <a:p>
            <a:pPr>
              <a:buBlip>
                <a:blip r:embed="rId3"/>
              </a:buBlip>
              <a:defRPr sz="3200"/>
            </a:pPr>
            <a:r>
              <a:t>Reliable</a:t>
            </a:r>
          </a:p>
          <a:p>
            <a:pPr>
              <a:buBlip>
                <a:blip r:embed="rId3"/>
              </a:buBlip>
              <a:defRPr sz="3200"/>
            </a:pPr>
            <a:r>
              <a:t>Safe</a:t>
            </a:r>
          </a:p>
          <a:p>
            <a:pPr>
              <a:buBlip>
                <a:blip r:embed="rId3"/>
              </a:buBlip>
              <a:defRPr sz="3200"/>
            </a:pPr>
            <a:r>
              <a:t>Cost effective</a:t>
            </a:r>
          </a:p>
        </p:txBody>
      </p:sp>
      <p:pic>
        <p:nvPicPr>
          <p:cNvPr id="177" name="T-Vasectomy-Orange" descr="T-Vasectomy-Orange"/>
          <p:cNvPicPr>
            <a:picLocks noChangeAspect="1"/>
          </p:cNvPicPr>
          <p:nvPr/>
        </p:nvPicPr>
        <p:blipFill>
          <a:blip r:embed="rId4">
            <a:extLst/>
          </a:blip>
          <a:stretch>
            <a:fillRect/>
          </a:stretch>
        </p:blipFill>
        <p:spPr>
          <a:xfrm>
            <a:off x="381000" y="1752600"/>
            <a:ext cx="4038600" cy="3876675"/>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65238"/>
            <a:ext cx="5219700" cy="417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47" name="Oval 6"/>
          <p:cNvSpPr>
            <a:spLocks noChangeArrowheads="1"/>
          </p:cNvSpPr>
          <p:nvPr/>
        </p:nvSpPr>
        <p:spPr bwMode="auto">
          <a:xfrm>
            <a:off x="3113088" y="1895475"/>
            <a:ext cx="2160587" cy="792163"/>
          </a:xfrm>
          <a:prstGeom prst="ellipse">
            <a:avLst/>
          </a:prstGeom>
          <a:noFill/>
          <a:ln w="317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Times" panose="02020603050405020304" pitchFamily="18" charset="0"/>
              <a:buChar char="•"/>
              <a:defRPr sz="2000">
                <a:solidFill>
                  <a:schemeClr val="tx1"/>
                </a:solidFill>
                <a:latin typeface="Verdana" panose="020B0604030504040204" pitchFamily="34" charset="0"/>
              </a:defRPr>
            </a:lvl1pPr>
            <a:lvl2pPr marL="742950" indent="-285750" eaLnBrk="0" hangingPunct="0">
              <a:spcBef>
                <a:spcPct val="20000"/>
              </a:spcBef>
              <a:buFont typeface="Times" panose="02020603050405020304" pitchFamily="18" charset="0"/>
              <a:buChar char="•"/>
              <a:defRPr sz="2000">
                <a:solidFill>
                  <a:schemeClr val="tx1"/>
                </a:solidFill>
                <a:latin typeface="Verdana" panose="020B0604030504040204" pitchFamily="34" charset="0"/>
              </a:defRPr>
            </a:lvl2pPr>
            <a:lvl3pPr marL="1143000" indent="-228600" eaLnBrk="0" hangingPunct="0">
              <a:spcBef>
                <a:spcPct val="20000"/>
              </a:spcBef>
              <a:buFont typeface="Times" panose="02020603050405020304" pitchFamily="18" charset="0"/>
              <a:buChar char="•"/>
              <a:defRPr sz="2000">
                <a:solidFill>
                  <a:schemeClr val="tx1"/>
                </a:solidFill>
                <a:latin typeface="Verdana" panose="020B0604030504040204" pitchFamily="34" charset="0"/>
              </a:defRPr>
            </a:lvl3pPr>
            <a:lvl4pPr marL="1600200" indent="-228600" eaLnBrk="0" hangingPunct="0">
              <a:spcBef>
                <a:spcPct val="20000"/>
              </a:spcBef>
              <a:buFont typeface="Times" panose="02020603050405020304" pitchFamily="18" charset="0"/>
              <a:buChar char="•"/>
              <a:defRPr sz="2000">
                <a:solidFill>
                  <a:schemeClr val="tx1"/>
                </a:solidFill>
                <a:latin typeface="Verdana" panose="020B0604030504040204" pitchFamily="34" charset="0"/>
              </a:defRPr>
            </a:lvl4pPr>
            <a:lvl5pPr marL="2057400" indent="-228600" eaLnBrk="0" hangingPunct="0">
              <a:spcBef>
                <a:spcPct val="20000"/>
              </a:spcBef>
              <a:buFont typeface="Times" panose="02020603050405020304" pitchFamily="18" charset="0"/>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Font typeface="Times" panose="02020603050405020304" pitchFamily="18" charset="0"/>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Font typeface="Times" panose="02020603050405020304" pitchFamily="18" charset="0"/>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Font typeface="Times" panose="02020603050405020304" pitchFamily="18" charset="0"/>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Font typeface="Times" panose="02020603050405020304" pitchFamily="18" charset="0"/>
              <a:buChar char="•"/>
              <a:defRPr sz="2000">
                <a:solidFill>
                  <a:schemeClr val="tx1"/>
                </a:solidFill>
                <a:latin typeface="Verdana" panose="020B0604030504040204" pitchFamily="34" charset="0"/>
              </a:defRPr>
            </a:lvl9pPr>
          </a:lstStyle>
          <a:p>
            <a:pPr eaLnBrk="1" hangingPunct="1">
              <a:spcBef>
                <a:spcPct val="0"/>
              </a:spcBef>
              <a:buFontTx/>
              <a:buNone/>
            </a:pPr>
            <a:endParaRPr lang="es-ES_tradnl" altLang="fr-FR" sz="2400">
              <a:latin typeface="Times" panose="02020603050405020304" pitchFamily="18" charset="0"/>
            </a:endParaRPr>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5963" y="847725"/>
            <a:ext cx="2736850"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nvPicPr>
        <p:blipFill>
          <a:blip r:embed="rId4">
            <a:extLst>
              <a:ext uri="{28A0092B-C50C-407E-A947-70E740481C1C}">
                <a14:useLocalDpi xmlns:a14="http://schemas.microsoft.com/office/drawing/2010/main" val="0"/>
              </a:ext>
            </a:extLst>
          </a:blip>
          <a:srcRect r="1653"/>
          <a:stretch>
            <a:fillRect/>
          </a:stretch>
        </p:blipFill>
        <p:spPr bwMode="auto">
          <a:xfrm>
            <a:off x="4125913" y="3644900"/>
            <a:ext cx="4632325" cy="3049588"/>
          </a:xfrm>
          <a:prstGeom prst="rect">
            <a:avLst/>
          </a:prstGeom>
          <a:noFill/>
          <a:ln w="9525" algn="ctr">
            <a:solidFill>
              <a:srgbClr val="000000"/>
            </a:solidFill>
            <a:miter lim="800000"/>
            <a:headEnd/>
            <a:tailEnd/>
          </a:ln>
          <a:effectLst/>
          <a:extLst>
            <a:ext uri="{909E8E84-426E-40DD-AFC4-6F175D3DCCD1}">
              <a14:hiddenFill xmlns:a14="http://schemas.microsoft.com/office/drawing/2010/main">
                <a:solidFill>
                  <a:srgbClr val="BBE0E3"/>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94671720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strVal val="#ppt_w*0.70"/>
                                          </p:val>
                                        </p:tav>
                                        <p:tav tm="100000">
                                          <p:val>
                                            <p:strVal val="#ppt_w"/>
                                          </p:val>
                                        </p:tav>
                                      </p:tavLst>
                                    </p:anim>
                                    <p:anim calcmode="lin" valueType="num">
                                      <p:cBhvr>
                                        <p:cTn id="15" dur="1000" fill="hold"/>
                                        <p:tgtEl>
                                          <p:spTgt spid="6"/>
                                        </p:tgtEl>
                                        <p:attrNameLst>
                                          <p:attrName>ppt_h</p:attrName>
                                        </p:attrNameLst>
                                      </p:cBhvr>
                                      <p:tavLst>
                                        <p:tav tm="0">
                                          <p:val>
                                            <p:strVal val="#ppt_h"/>
                                          </p:val>
                                        </p:tav>
                                        <p:tav tm="100000">
                                          <p:val>
                                            <p:strVal val="#ppt_h"/>
                                          </p:val>
                                        </p:tav>
                                      </p:tavLst>
                                    </p:anim>
                                    <p:animEffect transition="in" filter="fade">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 name="Time to Zero Sperm"/>
          <p:cNvSpPr txBox="1"/>
          <p:nvPr/>
        </p:nvSpPr>
        <p:spPr>
          <a:xfrm>
            <a:off x="685800" y="141287"/>
            <a:ext cx="7772400" cy="6540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b">
            <a:spAutoFit/>
          </a:bodyPr>
          <a:lstStyle>
            <a:lvl1pPr>
              <a:lnSpc>
                <a:spcPts val="5000"/>
              </a:lnSpc>
              <a:defRPr sz="4600">
                <a:latin typeface="Goudy Old Style"/>
                <a:ea typeface="Goudy Old Style"/>
                <a:cs typeface="Goudy Old Style"/>
                <a:sym typeface="Goudy Old Style"/>
              </a:defRPr>
            </a:lvl1pPr>
          </a:lstStyle>
          <a:p>
            <a:r>
              <a:t>Time to Zero Sperm</a:t>
            </a:r>
          </a:p>
        </p:txBody>
      </p:sp>
      <p:sp>
        <p:nvSpPr>
          <p:cNvPr id="400" name="Certes et al. Results of a Pilot Study of the Time to Azoospermia after Vasectomy in Mexico City.  Contraception. 1997"/>
          <p:cNvSpPr txBox="1"/>
          <p:nvPr/>
        </p:nvSpPr>
        <p:spPr>
          <a:xfrm>
            <a:off x="1143000" y="6232525"/>
            <a:ext cx="7620000" cy="3022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2600"/>
              </a:lnSpc>
              <a:defRPr sz="1200">
                <a:latin typeface="Goudy Old Style"/>
                <a:ea typeface="Goudy Old Style"/>
                <a:cs typeface="Goudy Old Style"/>
                <a:sym typeface="Goudy Old Style"/>
              </a:defRPr>
            </a:lvl1pPr>
          </a:lstStyle>
          <a:p>
            <a:r>
              <a:t>Certes et al. Results of a Pilot Study of the Time to Azoospermia after Vasectomy in Mexico City.  Contraception. 1997</a:t>
            </a:r>
          </a:p>
        </p:txBody>
      </p:sp>
      <p:sp>
        <p:nvSpPr>
          <p:cNvPr id="401" name="percentage of men with azoospermia as the weeks pass"/>
          <p:cNvSpPr txBox="1"/>
          <p:nvPr/>
        </p:nvSpPr>
        <p:spPr>
          <a:xfrm>
            <a:off x="685800" y="5715001"/>
            <a:ext cx="5131441" cy="3835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800">
                <a:latin typeface="Goudy Old Style"/>
                <a:ea typeface="Goudy Old Style"/>
                <a:cs typeface="Goudy Old Style"/>
                <a:sym typeface="Goudy Old Style"/>
              </a:defRPr>
            </a:lvl1pPr>
          </a:lstStyle>
          <a:p>
            <a:r>
              <a:t>percentage of men with azoospermia as the weeks pass</a:t>
            </a:r>
          </a:p>
        </p:txBody>
      </p:sp>
      <p:pic>
        <p:nvPicPr>
          <p:cNvPr id="402" name="Screen Shot 2014-06-02 at 10.54.34 AM.png" descr="Screen Shot 2014-06-02 at 10.54.34 AM.png"/>
          <p:cNvPicPr>
            <a:picLocks noChangeAspect="1"/>
          </p:cNvPicPr>
          <p:nvPr/>
        </p:nvPicPr>
        <p:blipFill>
          <a:blip r:embed="rId3">
            <a:extLst/>
          </a:blip>
          <a:stretch>
            <a:fillRect/>
          </a:stretch>
        </p:blipFill>
        <p:spPr>
          <a:xfrm>
            <a:off x="1143000" y="838200"/>
            <a:ext cx="6996114" cy="4770438"/>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 name="Continuing sperm in semen"/>
          <p:cNvSpPr txBox="1">
            <a:spLocks noGrp="1"/>
          </p:cNvSpPr>
          <p:nvPr>
            <p:ph type="title" idx="4294967295"/>
          </p:nvPr>
        </p:nvSpPr>
        <p:spPr>
          <a:xfrm>
            <a:off x="914399" y="503237"/>
            <a:ext cx="7313615" cy="868363"/>
          </a:xfrm>
          <a:prstGeom prst="rect">
            <a:avLst/>
          </a:prstGeom>
        </p:spPr>
        <p:txBody>
          <a:bodyPr>
            <a:normAutofit/>
          </a:bodyPr>
          <a:lstStyle/>
          <a:p>
            <a:r>
              <a:t>Continuing sperm in semen</a:t>
            </a:r>
          </a:p>
        </p:txBody>
      </p:sp>
      <p:sp>
        <p:nvSpPr>
          <p:cNvPr id="533" name="Usually because sample too early…"/>
          <p:cNvSpPr txBox="1">
            <a:spLocks noGrp="1"/>
          </p:cNvSpPr>
          <p:nvPr>
            <p:ph type="body" idx="4294967295"/>
          </p:nvPr>
        </p:nvSpPr>
        <p:spPr>
          <a:xfrm>
            <a:off x="914399" y="1735136"/>
            <a:ext cx="7313615" cy="4056064"/>
          </a:xfrm>
          <a:prstGeom prst="rect">
            <a:avLst/>
          </a:prstGeom>
        </p:spPr>
        <p:txBody>
          <a:bodyPr>
            <a:normAutofit/>
          </a:bodyPr>
          <a:lstStyle/>
          <a:p>
            <a:pPr>
              <a:buBlip>
                <a:blip r:embed="rId2"/>
              </a:buBlip>
              <a:defRPr sz="3200"/>
            </a:pPr>
            <a:r>
              <a:t>Usually because sample too early</a:t>
            </a:r>
          </a:p>
          <a:p>
            <a:pPr marL="914400" lvl="1" indent="-457200">
              <a:spcBef>
                <a:spcPts val="600"/>
              </a:spcBef>
              <a:buBlip>
                <a:blip r:embed="rId3"/>
              </a:buBlip>
              <a:defRPr sz="2800"/>
            </a:pPr>
            <a:r>
              <a:t>wait three to four months</a:t>
            </a:r>
          </a:p>
          <a:p>
            <a:pPr>
              <a:buBlip>
                <a:blip r:embed="rId2"/>
              </a:buBlip>
              <a:defRPr sz="3200"/>
            </a:pPr>
            <a:r>
              <a:t>rare sperm usually cause no pregnancy</a:t>
            </a:r>
          </a:p>
          <a:p>
            <a:pPr>
              <a:buBlip>
                <a:blip r:embed="rId2"/>
              </a:buBlip>
              <a:defRPr sz="3200"/>
            </a:pPr>
            <a:r>
              <a:t>copious sperm require</a:t>
            </a:r>
          </a:p>
          <a:p>
            <a:pPr marL="914400" lvl="1" indent="-457200">
              <a:spcBef>
                <a:spcPts val="600"/>
              </a:spcBef>
              <a:buBlip>
                <a:blip r:embed="rId3"/>
              </a:buBlip>
              <a:defRPr sz="2800"/>
            </a:pPr>
            <a:r>
              <a:t>retesting</a:t>
            </a:r>
          </a:p>
          <a:p>
            <a:pPr marL="914400" lvl="1" indent="-457200">
              <a:spcBef>
                <a:spcPts val="600"/>
              </a:spcBef>
              <a:buBlip>
                <a:blip r:embed="rId3"/>
              </a:buBlip>
              <a:defRPr sz="2800"/>
            </a:pPr>
            <a:r>
              <a:t>repeat vasectomy if still copious</a:t>
            </a:r>
          </a:p>
        </p:txBody>
      </p:sp>
    </p:spTree>
    <p:extLst>
      <p:ext uri="{BB962C8B-B14F-4D97-AF65-F5344CB8AC3E}">
        <p14:creationId xmlns:p14="http://schemas.microsoft.com/office/powerpoint/2010/main" val="3398127742"/>
      </p:ext>
    </p:extLst>
  </p:cSld>
  <p:clrMapOvr>
    <a:masterClrMapping/>
  </p:clrMapOvr>
  <p:transition spd="med"/>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 name="Pregnancy after Vasectomy"/>
          <p:cNvSpPr txBox="1">
            <a:spLocks noGrp="1"/>
          </p:cNvSpPr>
          <p:nvPr>
            <p:ph type="title" idx="4294967295"/>
          </p:nvPr>
        </p:nvSpPr>
        <p:spPr>
          <a:xfrm>
            <a:off x="914399" y="503237"/>
            <a:ext cx="7313615" cy="868363"/>
          </a:xfrm>
          <a:prstGeom prst="rect">
            <a:avLst/>
          </a:prstGeom>
        </p:spPr>
        <p:txBody>
          <a:bodyPr>
            <a:normAutofit/>
          </a:bodyPr>
          <a:lstStyle/>
          <a:p>
            <a:r>
              <a:t>Pregnancy after Vasectomy</a:t>
            </a:r>
          </a:p>
        </p:txBody>
      </p:sp>
      <p:sp>
        <p:nvSpPr>
          <p:cNvPr id="395" name="1 pregnancy per 1000 vasectomies…"/>
          <p:cNvSpPr txBox="1">
            <a:spLocks noGrp="1"/>
          </p:cNvSpPr>
          <p:nvPr>
            <p:ph type="body" idx="4294967295"/>
          </p:nvPr>
        </p:nvSpPr>
        <p:spPr>
          <a:xfrm>
            <a:off x="914399" y="1735136"/>
            <a:ext cx="7313615" cy="4056064"/>
          </a:xfrm>
          <a:prstGeom prst="rect">
            <a:avLst/>
          </a:prstGeom>
        </p:spPr>
        <p:txBody>
          <a:bodyPr>
            <a:normAutofit/>
          </a:bodyPr>
          <a:lstStyle/>
          <a:p>
            <a:pPr>
              <a:buBlip>
                <a:blip r:embed="rId3"/>
              </a:buBlip>
              <a:defRPr sz="2800"/>
            </a:pPr>
            <a:r>
              <a:rPr lang="en-CA" dirty="0"/>
              <a:t>Important to counsel patients about this</a:t>
            </a:r>
          </a:p>
          <a:p>
            <a:pPr>
              <a:buBlip>
                <a:blip r:embed="rId3"/>
              </a:buBlip>
              <a:defRPr sz="2800"/>
            </a:pPr>
            <a:r>
              <a:rPr dirty="0" smtClean="0"/>
              <a:t>1 </a:t>
            </a:r>
            <a:r>
              <a:rPr dirty="0"/>
              <a:t>pregnancy per 1000 </a:t>
            </a:r>
            <a:r>
              <a:rPr dirty="0" smtClean="0"/>
              <a:t>vasectomies</a:t>
            </a:r>
            <a:r>
              <a:rPr lang="fr-CA" dirty="0" smtClean="0"/>
              <a:t> (</a:t>
            </a:r>
            <a:r>
              <a:rPr lang="fr-CA" dirty="0" err="1" smtClean="0"/>
              <a:t>with</a:t>
            </a:r>
            <a:r>
              <a:rPr lang="fr-CA" dirty="0" smtClean="0"/>
              <a:t> </a:t>
            </a:r>
            <a:r>
              <a:rPr lang="fr-CA" dirty="0" err="1" smtClean="0"/>
              <a:t>cautery</a:t>
            </a:r>
            <a:r>
              <a:rPr lang="fr-CA" dirty="0" smtClean="0"/>
              <a:t> and fascial interposition)</a:t>
            </a:r>
            <a:endParaRPr dirty="0"/>
          </a:p>
          <a:p>
            <a:pPr>
              <a:buBlip>
                <a:blip r:embed="rId3"/>
              </a:buBlip>
              <a:defRPr sz="2800"/>
            </a:pPr>
            <a:r>
              <a:rPr dirty="0"/>
              <a:t>About ½ from sex soon after vasectomy</a:t>
            </a:r>
          </a:p>
          <a:p>
            <a:pPr>
              <a:buBlip>
                <a:blip r:embed="rId3"/>
              </a:buBlip>
              <a:defRPr sz="2800"/>
            </a:pPr>
            <a:r>
              <a:rPr dirty="0"/>
              <a:t>Remainder mostly </a:t>
            </a:r>
            <a:r>
              <a:rPr dirty="0" smtClean="0"/>
              <a:t>recanalization</a:t>
            </a:r>
            <a:endParaRPr dirty="0"/>
          </a:p>
        </p:txBody>
      </p:sp>
    </p:spTree>
  </p:cSld>
  <p:clrMapOvr>
    <a:masterClrMapping/>
  </p:clrMapOvr>
  <p:transition spd="med"/>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 name="Recanalization"/>
          <p:cNvSpPr txBox="1">
            <a:spLocks noGrp="1"/>
          </p:cNvSpPr>
          <p:nvPr>
            <p:ph type="title" idx="4294967295"/>
          </p:nvPr>
        </p:nvSpPr>
        <p:spPr>
          <a:xfrm>
            <a:off x="914399" y="503237"/>
            <a:ext cx="7313615" cy="868363"/>
          </a:xfrm>
          <a:prstGeom prst="rect">
            <a:avLst/>
          </a:prstGeom>
        </p:spPr>
        <p:txBody>
          <a:bodyPr>
            <a:normAutofit/>
          </a:bodyPr>
          <a:lstStyle/>
          <a:p>
            <a:r>
              <a:t>Recanalization</a:t>
            </a:r>
          </a:p>
        </p:txBody>
      </p:sp>
      <p:sp>
        <p:nvSpPr>
          <p:cNvPr id="539" name="a “bridge” of scar…"/>
          <p:cNvSpPr txBox="1">
            <a:spLocks noGrp="1"/>
          </p:cNvSpPr>
          <p:nvPr>
            <p:ph type="body" idx="4294967295"/>
          </p:nvPr>
        </p:nvSpPr>
        <p:spPr>
          <a:xfrm>
            <a:off x="914399" y="1735136"/>
            <a:ext cx="7313615" cy="4056064"/>
          </a:xfrm>
          <a:prstGeom prst="rect">
            <a:avLst/>
          </a:prstGeom>
        </p:spPr>
        <p:txBody>
          <a:bodyPr>
            <a:normAutofit/>
          </a:bodyPr>
          <a:lstStyle/>
          <a:p>
            <a:pPr>
              <a:buBlip>
                <a:blip r:embed="rId3"/>
              </a:buBlip>
              <a:defRPr sz="3200"/>
            </a:pPr>
            <a:r>
              <a:t>a “bridge” of scar</a:t>
            </a:r>
          </a:p>
          <a:p>
            <a:pPr>
              <a:buBlip>
                <a:blip r:embed="rId3"/>
              </a:buBlip>
              <a:defRPr sz="3200"/>
            </a:pPr>
            <a:r>
              <a:t>fibroblasts</a:t>
            </a:r>
          </a:p>
          <a:p>
            <a:pPr>
              <a:buBlip>
                <a:blip r:embed="rId3"/>
              </a:buBlip>
              <a:defRPr sz="3200"/>
            </a:pPr>
            <a:r>
              <a:t>white blood cells</a:t>
            </a:r>
          </a:p>
          <a:p>
            <a:pPr>
              <a:buBlip>
                <a:blip r:embed="rId3"/>
              </a:buBlip>
              <a:defRPr sz="3200"/>
            </a:pPr>
            <a:r>
              <a:t>epithelial cells</a:t>
            </a:r>
          </a:p>
          <a:p>
            <a:pPr>
              <a:buBlip>
                <a:blip r:embed="rId3"/>
              </a:buBlip>
              <a:defRPr sz="3200"/>
            </a:pPr>
            <a:r>
              <a:t>micro-canalization</a:t>
            </a:r>
          </a:p>
        </p:txBody>
      </p:sp>
      <p:pic>
        <p:nvPicPr>
          <p:cNvPr id="540" name="image.png" descr="image.png"/>
          <p:cNvPicPr>
            <a:picLocks noChangeAspect="1"/>
          </p:cNvPicPr>
          <p:nvPr/>
        </p:nvPicPr>
        <p:blipFill>
          <a:blip r:embed="rId4">
            <a:extLst/>
          </a:blip>
          <a:stretch>
            <a:fillRect/>
          </a:stretch>
        </p:blipFill>
        <p:spPr>
          <a:xfrm>
            <a:off x="5657850" y="2055811"/>
            <a:ext cx="3048000" cy="1066802"/>
          </a:xfrm>
          <a:prstGeom prst="rect">
            <a:avLst/>
          </a:prstGeom>
          <a:ln w="12700">
            <a:miter lim="400000"/>
          </a:ln>
        </p:spPr>
      </p:pic>
      <p:pic>
        <p:nvPicPr>
          <p:cNvPr id="541" name="image.png" descr="image.png"/>
          <p:cNvPicPr>
            <a:picLocks noChangeAspect="1"/>
          </p:cNvPicPr>
          <p:nvPr/>
        </p:nvPicPr>
        <p:blipFill>
          <a:blip r:embed="rId5">
            <a:extLst/>
          </a:blip>
          <a:stretch>
            <a:fillRect/>
          </a:stretch>
        </p:blipFill>
        <p:spPr>
          <a:xfrm>
            <a:off x="5715000" y="3352800"/>
            <a:ext cx="2976564" cy="1069975"/>
          </a:xfrm>
          <a:prstGeom prst="rect">
            <a:avLst/>
          </a:prstGeom>
          <a:ln w="12700">
            <a:miter lim="400000"/>
          </a:ln>
        </p:spPr>
      </p:pic>
      <p:pic>
        <p:nvPicPr>
          <p:cNvPr id="542" name="image.png" descr="image.png"/>
          <p:cNvPicPr>
            <a:picLocks noChangeAspect="1"/>
          </p:cNvPicPr>
          <p:nvPr/>
        </p:nvPicPr>
        <p:blipFill>
          <a:blip r:embed="rId6">
            <a:extLst/>
          </a:blip>
          <a:stretch>
            <a:fillRect/>
          </a:stretch>
        </p:blipFill>
        <p:spPr>
          <a:xfrm>
            <a:off x="5715000" y="4648200"/>
            <a:ext cx="3024189" cy="1152525"/>
          </a:xfrm>
          <a:prstGeom prst="rect">
            <a:avLst/>
          </a:prstGeom>
          <a:ln w="12700">
            <a:miter lim="400000"/>
          </a:ln>
        </p:spPr>
      </p:pic>
    </p:spTree>
    <p:extLst>
      <p:ext uri="{BB962C8B-B14F-4D97-AF65-F5344CB8AC3E}">
        <p14:creationId xmlns:p14="http://schemas.microsoft.com/office/powerpoint/2010/main" val="553793051"/>
      </p:ext>
    </p:extLst>
  </p:cSld>
  <p:clrMapOvr>
    <a:masterClrMapping/>
  </p:clrMapOvr>
  <p:transition spd="med"/>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 name="Recanalization"/>
          <p:cNvSpPr txBox="1">
            <a:spLocks noGrp="1"/>
          </p:cNvSpPr>
          <p:nvPr>
            <p:ph type="title" idx="4294967295"/>
          </p:nvPr>
        </p:nvSpPr>
        <p:spPr>
          <a:xfrm>
            <a:off x="914399" y="503237"/>
            <a:ext cx="7313615" cy="868363"/>
          </a:xfrm>
          <a:prstGeom prst="rect">
            <a:avLst/>
          </a:prstGeom>
        </p:spPr>
        <p:txBody>
          <a:bodyPr>
            <a:normAutofit/>
          </a:bodyPr>
          <a:lstStyle/>
          <a:p>
            <a:r>
              <a:t>Recanalization</a:t>
            </a:r>
          </a:p>
        </p:txBody>
      </p:sp>
      <p:sp>
        <p:nvSpPr>
          <p:cNvPr id="547" name="Proliferation of…"/>
          <p:cNvSpPr txBox="1">
            <a:spLocks noGrp="1"/>
          </p:cNvSpPr>
          <p:nvPr>
            <p:ph type="body" sz="quarter" idx="4294967295"/>
          </p:nvPr>
        </p:nvSpPr>
        <p:spPr>
          <a:xfrm>
            <a:off x="533400" y="2286000"/>
            <a:ext cx="4038600" cy="2514600"/>
          </a:xfrm>
          <a:prstGeom prst="rect">
            <a:avLst/>
          </a:prstGeom>
        </p:spPr>
        <p:txBody>
          <a:bodyPr>
            <a:normAutofit/>
          </a:bodyPr>
          <a:lstStyle/>
          <a:p>
            <a:pPr marL="0" indent="0" defTabSz="886967">
              <a:spcBef>
                <a:spcPts val="1900"/>
              </a:spcBef>
              <a:buSzTx/>
              <a:buNone/>
              <a:defRPr sz="2700"/>
            </a:pPr>
            <a:r>
              <a:t>Proliferation of</a:t>
            </a:r>
          </a:p>
          <a:p>
            <a:pPr marL="0" indent="0" defTabSz="886967">
              <a:spcBef>
                <a:spcPts val="1900"/>
              </a:spcBef>
              <a:buSzTx/>
              <a:buNone/>
              <a:defRPr sz="2700"/>
            </a:pPr>
            <a:r>
              <a:t>  “microtubules”</a:t>
            </a:r>
          </a:p>
          <a:p>
            <a:pPr marL="0" indent="0" defTabSz="886967">
              <a:spcBef>
                <a:spcPts val="1900"/>
              </a:spcBef>
              <a:buSzTx/>
              <a:buNone/>
              <a:defRPr sz="2700"/>
            </a:pPr>
            <a:r>
              <a:t>   forms a </a:t>
            </a:r>
          </a:p>
          <a:p>
            <a:pPr marL="0" indent="0" defTabSz="886967">
              <a:spcBef>
                <a:spcPts val="1900"/>
              </a:spcBef>
              <a:buSzTx/>
              <a:buNone/>
              <a:defRPr sz="2700"/>
            </a:pPr>
            <a:r>
              <a:t>“medusa head”</a:t>
            </a:r>
          </a:p>
        </p:txBody>
      </p:sp>
      <p:pic>
        <p:nvPicPr>
          <p:cNvPr id="548" name="image3" descr="image3"/>
          <p:cNvPicPr>
            <a:picLocks noChangeAspect="1"/>
          </p:cNvPicPr>
          <p:nvPr/>
        </p:nvPicPr>
        <p:blipFill>
          <a:blip r:embed="rId3">
            <a:extLst/>
          </a:blip>
          <a:stretch>
            <a:fillRect/>
          </a:stretch>
        </p:blipFill>
        <p:spPr>
          <a:xfrm>
            <a:off x="4267200" y="1905000"/>
            <a:ext cx="4773613" cy="3592513"/>
          </a:xfrm>
          <a:prstGeom prst="rect">
            <a:avLst/>
          </a:prstGeom>
          <a:ln w="12700">
            <a:miter lim="400000"/>
          </a:ln>
        </p:spPr>
      </p:pic>
      <p:pic>
        <p:nvPicPr>
          <p:cNvPr id="549" name="medus3j" descr="medus3j">
            <a:hlinkClick r:id="rId4"/>
          </p:cNvPr>
          <p:cNvPicPr>
            <a:picLocks noChangeAspect="1"/>
          </p:cNvPicPr>
          <p:nvPr/>
        </p:nvPicPr>
        <p:blipFill>
          <a:blip r:embed="rId5">
            <a:extLst/>
          </a:blip>
          <a:stretch>
            <a:fillRect/>
          </a:stretch>
        </p:blipFill>
        <p:spPr>
          <a:xfrm>
            <a:off x="3581400" y="4343400"/>
            <a:ext cx="1674814" cy="2189164"/>
          </a:xfrm>
          <a:prstGeom prst="rect">
            <a:avLst/>
          </a:prstGeom>
          <a:ln w="12700">
            <a:miter lim="400000"/>
          </a:ln>
        </p:spPr>
      </p:pic>
    </p:spTree>
    <p:extLst>
      <p:ext uri="{BB962C8B-B14F-4D97-AF65-F5344CB8AC3E}">
        <p14:creationId xmlns:p14="http://schemas.microsoft.com/office/powerpoint/2010/main" val="4002089835"/>
      </p:ext>
    </p:extLst>
  </p:cSld>
  <p:clrMapOvr>
    <a:masterClrMapping/>
  </p:clrMapOvr>
  <p:transition spd="med"/>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 name="Recanalization"/>
          <p:cNvSpPr txBox="1">
            <a:spLocks noGrp="1"/>
          </p:cNvSpPr>
          <p:nvPr>
            <p:ph type="title" idx="4294967295"/>
          </p:nvPr>
        </p:nvSpPr>
        <p:spPr>
          <a:xfrm>
            <a:off x="914399" y="503237"/>
            <a:ext cx="7313615" cy="868363"/>
          </a:xfrm>
          <a:prstGeom prst="rect">
            <a:avLst/>
          </a:prstGeom>
        </p:spPr>
        <p:txBody>
          <a:bodyPr>
            <a:normAutofit/>
          </a:bodyPr>
          <a:lstStyle/>
          <a:p>
            <a:r>
              <a:t>Recanalization</a:t>
            </a:r>
          </a:p>
        </p:txBody>
      </p:sp>
      <p:pic>
        <p:nvPicPr>
          <p:cNvPr id="554" name="image.png" descr="image.png"/>
          <p:cNvPicPr>
            <a:picLocks noChangeAspect="1"/>
          </p:cNvPicPr>
          <p:nvPr/>
        </p:nvPicPr>
        <p:blipFill>
          <a:blip r:embed="rId3">
            <a:extLst/>
          </a:blip>
          <a:srcRect t="8831" b="8830"/>
          <a:stretch>
            <a:fillRect/>
          </a:stretch>
        </p:blipFill>
        <p:spPr>
          <a:xfrm>
            <a:off x="914400" y="1735136"/>
            <a:ext cx="7313614" cy="4056064"/>
          </a:xfrm>
          <a:prstGeom prst="rect">
            <a:avLst/>
          </a:prstGeom>
          <a:ln w="12700">
            <a:miter lim="400000"/>
          </a:ln>
        </p:spPr>
      </p:pic>
    </p:spTree>
    <p:extLst>
      <p:ext uri="{BB962C8B-B14F-4D97-AF65-F5344CB8AC3E}">
        <p14:creationId xmlns:p14="http://schemas.microsoft.com/office/powerpoint/2010/main" val="2151789669"/>
      </p:ext>
    </p:extLst>
  </p:cSld>
  <p:clrMapOvr>
    <a:masterClrMapping/>
  </p:clrMapOvr>
  <p:transition spd="med"/>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 name="Pre-Vasectomy Counseling"/>
          <p:cNvSpPr txBox="1">
            <a:spLocks noGrp="1"/>
          </p:cNvSpPr>
          <p:nvPr>
            <p:ph type="title" idx="4294967295"/>
          </p:nvPr>
        </p:nvSpPr>
        <p:spPr>
          <a:xfrm>
            <a:off x="914399" y="503237"/>
            <a:ext cx="7313615" cy="868363"/>
          </a:xfrm>
          <a:prstGeom prst="rect">
            <a:avLst/>
          </a:prstGeom>
        </p:spPr>
        <p:txBody>
          <a:bodyPr>
            <a:normAutofit fontScale="90000"/>
          </a:bodyPr>
          <a:lstStyle/>
          <a:p>
            <a:r>
              <a:rPr lang="en-CA" dirty="0" smtClean="0">
                <a:solidFill>
                  <a:schemeClr val="tx1"/>
                </a:solidFill>
              </a:rPr>
              <a:t>Effective Occlusion Technique to Minimize </a:t>
            </a:r>
            <a:r>
              <a:rPr lang="fr-CA" dirty="0" smtClean="0"/>
              <a:t>Recanalisation</a:t>
            </a:r>
            <a:r>
              <a:rPr lang="en-CA" dirty="0">
                <a:solidFill>
                  <a:schemeClr val="tx1"/>
                </a:solidFill>
              </a:rPr>
              <a:t/>
            </a:r>
            <a:br>
              <a:rPr lang="en-CA" dirty="0">
                <a:solidFill>
                  <a:schemeClr val="tx1"/>
                </a:solidFill>
              </a:rPr>
            </a:br>
            <a:endParaRPr dirty="0"/>
          </a:p>
        </p:txBody>
      </p:sp>
      <p:sp>
        <p:nvSpPr>
          <p:cNvPr id="381" name="discuss patient’s reason for procedure…"/>
          <p:cNvSpPr txBox="1">
            <a:spLocks noGrp="1"/>
          </p:cNvSpPr>
          <p:nvPr>
            <p:ph type="body" idx="4294967295"/>
          </p:nvPr>
        </p:nvSpPr>
        <p:spPr>
          <a:xfrm>
            <a:off x="914399" y="1735136"/>
            <a:ext cx="8132619" cy="4056064"/>
          </a:xfrm>
          <a:prstGeom prst="rect">
            <a:avLst/>
          </a:prstGeom>
        </p:spPr>
        <p:txBody>
          <a:bodyPr>
            <a:normAutofit/>
          </a:bodyPr>
          <a:lstStyle/>
          <a:p>
            <a:pPr>
              <a:buBlip>
                <a:blip r:embed="rId2"/>
              </a:buBlip>
              <a:defRPr sz="3200"/>
            </a:pPr>
            <a:r>
              <a:rPr lang="en-CA" sz="3600" dirty="0" smtClean="0">
                <a:solidFill>
                  <a:schemeClr val="tx1"/>
                </a:solidFill>
              </a:rPr>
              <a:t>Cautery + fascial interposition</a:t>
            </a:r>
          </a:p>
          <a:p>
            <a:pPr>
              <a:buBlip>
                <a:blip r:embed="rId2"/>
              </a:buBlip>
              <a:defRPr sz="3200"/>
            </a:pPr>
            <a:endParaRPr lang="en-CA" dirty="0" smtClean="0">
              <a:solidFill>
                <a:schemeClr val="tx1"/>
              </a:solidFill>
            </a:endParaRPr>
          </a:p>
          <a:p>
            <a:pPr>
              <a:buBlip>
                <a:blip r:embed="rId2"/>
              </a:buBlip>
              <a:defRPr sz="3200"/>
            </a:pPr>
            <a:endParaRPr lang="en-CA" dirty="0" smtClean="0">
              <a:solidFill>
                <a:schemeClr val="tx1"/>
              </a:solidFill>
            </a:endParaRPr>
          </a:p>
          <a:p>
            <a:pPr>
              <a:buBlip>
                <a:blip r:embed="rId2"/>
              </a:buBlip>
              <a:defRPr sz="3200"/>
            </a:pPr>
            <a:endParaRPr lang="en-CA" dirty="0">
              <a:solidFill>
                <a:schemeClr val="tx1"/>
              </a:solidFill>
            </a:endParaRPr>
          </a:p>
        </p:txBody>
      </p:sp>
      <p:pic>
        <p:nvPicPr>
          <p:cNvPr id="4" name="Picture 7" descr="Photo 6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5239750" y="2743200"/>
            <a:ext cx="3811011" cy="2422043"/>
          </a:xfrm>
          <a:prstGeom prst="rect">
            <a:avLst/>
          </a:prstGeom>
        </p:spPr>
      </p:pic>
      <p:pic>
        <p:nvPicPr>
          <p:cNvPr id="5" name="Screen Shot 2014-08-07 at 10.29.12 AM.png" descr="Screen Shot 2014-08-07 at 10.29.12 AM.png"/>
          <p:cNvPicPr>
            <a:picLocks noChangeAspect="1"/>
          </p:cNvPicPr>
          <p:nvPr/>
        </p:nvPicPr>
        <p:blipFill>
          <a:blip r:embed="rId4">
            <a:extLst/>
          </a:blip>
          <a:stretch>
            <a:fillRect/>
          </a:stretch>
        </p:blipFill>
        <p:spPr>
          <a:xfrm>
            <a:off x="318656" y="2743200"/>
            <a:ext cx="3600380" cy="2382435"/>
          </a:xfrm>
          <a:prstGeom prst="rect">
            <a:avLst/>
          </a:prstGeom>
          <a:ln w="12700">
            <a:miter lim="400000"/>
          </a:ln>
        </p:spPr>
      </p:pic>
      <p:sp>
        <p:nvSpPr>
          <p:cNvPr id="2" name="Plus 1"/>
          <p:cNvSpPr/>
          <p:nvPr/>
        </p:nvSpPr>
        <p:spPr>
          <a:xfrm>
            <a:off x="4114006" y="3497021"/>
            <a:ext cx="914400" cy="914400"/>
          </a:xfrm>
          <a:prstGeom prst="mathPlus">
            <a:avLst/>
          </a:prstGeom>
          <a:solidFill>
            <a:srgbClr val="92D050"/>
          </a:solidFill>
          <a:ln w="25400" cap="flat">
            <a:solidFill>
              <a:schemeClr val="tx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CA" sz="2400" b="0" i="0" u="none" strike="noStrike" cap="none" spc="0" normalizeH="0" baseline="0">
              <a:ln>
                <a:noFill/>
              </a:ln>
              <a:solidFill>
                <a:srgbClr val="000000"/>
              </a:solidFill>
              <a:effectLst/>
              <a:uFillTx/>
              <a:latin typeface="+mn-lt"/>
              <a:ea typeface="+mn-ea"/>
              <a:cs typeface="+mn-cs"/>
              <a:sym typeface="Helvetica"/>
            </a:endParaRPr>
          </a:p>
        </p:txBody>
      </p:sp>
    </p:spTree>
    <p:extLst>
      <p:ext uri="{BB962C8B-B14F-4D97-AF65-F5344CB8AC3E}">
        <p14:creationId xmlns:p14="http://schemas.microsoft.com/office/powerpoint/2010/main" val="1531577707"/>
      </p:ext>
    </p:extLst>
  </p:cSld>
  <p:clrMapOvr>
    <a:masterClrMapping/>
  </p:clrMapOvr>
  <p:transition spd="med"/>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 name="Pre-Vasectomy Counseling"/>
          <p:cNvSpPr txBox="1">
            <a:spLocks noGrp="1"/>
          </p:cNvSpPr>
          <p:nvPr>
            <p:ph type="title" idx="4294967295"/>
          </p:nvPr>
        </p:nvSpPr>
        <p:spPr>
          <a:xfrm>
            <a:off x="914399" y="503237"/>
            <a:ext cx="7938656" cy="868363"/>
          </a:xfrm>
          <a:prstGeom prst="rect">
            <a:avLst/>
          </a:prstGeom>
        </p:spPr>
        <p:txBody>
          <a:bodyPr>
            <a:normAutofit fontScale="90000"/>
          </a:bodyPr>
          <a:lstStyle/>
          <a:p>
            <a:r>
              <a:rPr lang="fr-CA" dirty="0" err="1" smtClean="0"/>
              <a:t>Avoid</a:t>
            </a:r>
            <a:r>
              <a:rPr lang="fr-CA" dirty="0" smtClean="0"/>
              <a:t> </a:t>
            </a:r>
            <a:r>
              <a:rPr lang="fr-CA" dirty="0" err="1" smtClean="0"/>
              <a:t>Classic</a:t>
            </a:r>
            <a:r>
              <a:rPr lang="fr-CA" dirty="0" smtClean="0"/>
              <a:t> Occlusion Technique (</a:t>
            </a:r>
            <a:r>
              <a:rPr lang="fr-CA" dirty="0" err="1" smtClean="0"/>
              <a:t>Ligation</a:t>
            </a:r>
            <a:r>
              <a:rPr lang="fr-CA" dirty="0" smtClean="0"/>
              <a:t> and E</a:t>
            </a:r>
            <a:r>
              <a:rPr lang="en-CA" dirty="0" err="1" smtClean="0">
                <a:solidFill>
                  <a:schemeClr val="tx1"/>
                </a:solidFill>
              </a:rPr>
              <a:t>xcision</a:t>
            </a:r>
            <a:r>
              <a:rPr lang="en-CA" dirty="0" smtClean="0">
                <a:solidFill>
                  <a:schemeClr val="tx1"/>
                </a:solidFill>
              </a:rPr>
              <a:t>)</a:t>
            </a:r>
            <a:r>
              <a:rPr lang="en-CA" dirty="0">
                <a:solidFill>
                  <a:schemeClr val="tx1"/>
                </a:solidFill>
              </a:rPr>
              <a:t/>
            </a:r>
            <a:br>
              <a:rPr lang="en-CA" dirty="0">
                <a:solidFill>
                  <a:schemeClr val="tx1"/>
                </a:solidFill>
              </a:rPr>
            </a:br>
            <a:endParaRPr dirty="0"/>
          </a:p>
        </p:txBody>
      </p:sp>
      <p:sp>
        <p:nvSpPr>
          <p:cNvPr id="381" name="discuss patient’s reason for procedure…"/>
          <p:cNvSpPr txBox="1">
            <a:spLocks noGrp="1"/>
          </p:cNvSpPr>
          <p:nvPr>
            <p:ph type="body" idx="4294967295"/>
          </p:nvPr>
        </p:nvSpPr>
        <p:spPr>
          <a:xfrm>
            <a:off x="914399" y="1735136"/>
            <a:ext cx="8132619" cy="4056064"/>
          </a:xfrm>
          <a:prstGeom prst="rect">
            <a:avLst/>
          </a:prstGeom>
        </p:spPr>
        <p:txBody>
          <a:bodyPr>
            <a:normAutofit/>
          </a:bodyPr>
          <a:lstStyle/>
          <a:p>
            <a:pPr>
              <a:buBlip>
                <a:blip r:embed="rId2"/>
              </a:buBlip>
              <a:defRPr sz="3200"/>
            </a:pPr>
            <a:r>
              <a:rPr lang="en-CA" sz="3600" dirty="0" smtClean="0">
                <a:solidFill>
                  <a:schemeClr val="tx1"/>
                </a:solidFill>
              </a:rPr>
              <a:t>8% to13% failure rate</a:t>
            </a:r>
            <a:endParaRPr lang="en-CA" sz="3600" dirty="0">
              <a:solidFill>
                <a:schemeClr val="tx1"/>
              </a:solidFill>
            </a:endParaRPr>
          </a:p>
        </p:txBody>
      </p:sp>
      <p:pic>
        <p:nvPicPr>
          <p:cNvPr id="7" name="Picture 4" descr="IMG0002"/>
          <p:cNvPicPr>
            <a:picLocks noChangeAspect="1" noChangeArrowheads="1"/>
          </p:cNvPicPr>
          <p:nvPr/>
        </p:nvPicPr>
        <p:blipFill>
          <a:blip r:embed="rId3">
            <a:extLst>
              <a:ext uri="{28A0092B-C50C-407E-A947-70E740481C1C}">
                <a14:useLocalDpi xmlns:a14="http://schemas.microsoft.com/office/drawing/2010/main" val="0"/>
              </a:ext>
            </a:extLst>
          </a:blip>
          <a:srcRect l="1674" t="1971" r="2757" b="2"/>
          <a:stretch>
            <a:fillRect/>
          </a:stretch>
        </p:blipFill>
        <p:spPr>
          <a:xfrm>
            <a:off x="2545176" y="3085954"/>
            <a:ext cx="4439987" cy="3034145"/>
          </a:xfrm>
          <a:prstGeom prst="rect">
            <a:avLst/>
          </a:prstGeom>
          <a:noFill/>
          <a:ln w="12700">
            <a:solidFill>
              <a:schemeClr val="tx1"/>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Multiplication 2"/>
          <p:cNvSpPr/>
          <p:nvPr/>
        </p:nvSpPr>
        <p:spPr>
          <a:xfrm>
            <a:off x="2680058" y="2895746"/>
            <a:ext cx="2050473" cy="2039936"/>
          </a:xfrm>
          <a:prstGeom prst="mathMultiply">
            <a:avLst/>
          </a:prstGeom>
          <a:solidFill>
            <a:srgbClr val="C00000"/>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CA" sz="2400" b="0" i="0" u="none" strike="noStrike" cap="none" spc="0" normalizeH="0" baseline="0">
              <a:ln>
                <a:noFill/>
              </a:ln>
              <a:solidFill>
                <a:srgbClr val="000000"/>
              </a:solidFill>
              <a:effectLst/>
              <a:uFillTx/>
              <a:latin typeface="+mn-lt"/>
              <a:ea typeface="+mn-ea"/>
              <a:cs typeface="+mn-cs"/>
              <a:sym typeface="Helvetica"/>
            </a:endParaRPr>
          </a:p>
        </p:txBody>
      </p:sp>
    </p:spTree>
    <p:extLst>
      <p:ext uri="{BB962C8B-B14F-4D97-AF65-F5344CB8AC3E}">
        <p14:creationId xmlns:p14="http://schemas.microsoft.com/office/powerpoint/2010/main" val="181961246"/>
      </p:ext>
    </p:extLst>
  </p:cSld>
  <p:clrMapOvr>
    <a:masterClrMapping/>
  </p:clrMapOvr>
  <p:transition spd="med"/>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 name="Recanalization"/>
          <p:cNvSpPr txBox="1">
            <a:spLocks noGrp="1"/>
          </p:cNvSpPr>
          <p:nvPr>
            <p:ph type="title" idx="4294967295"/>
          </p:nvPr>
        </p:nvSpPr>
        <p:spPr>
          <a:xfrm>
            <a:off x="914399" y="503237"/>
            <a:ext cx="7313615" cy="868363"/>
          </a:xfrm>
          <a:prstGeom prst="rect">
            <a:avLst/>
          </a:prstGeom>
        </p:spPr>
        <p:txBody>
          <a:bodyPr>
            <a:normAutofit/>
          </a:bodyPr>
          <a:lstStyle/>
          <a:p>
            <a:r>
              <a:t>Recanalization</a:t>
            </a:r>
          </a:p>
        </p:txBody>
      </p:sp>
      <p:sp>
        <p:nvSpPr>
          <p:cNvPr id="559" name="counsel your patients about this…"/>
          <p:cNvSpPr txBox="1">
            <a:spLocks noGrp="1"/>
          </p:cNvSpPr>
          <p:nvPr>
            <p:ph type="body" idx="4294967295"/>
          </p:nvPr>
        </p:nvSpPr>
        <p:spPr>
          <a:xfrm>
            <a:off x="914399" y="1735136"/>
            <a:ext cx="7313615" cy="4056064"/>
          </a:xfrm>
          <a:prstGeom prst="rect">
            <a:avLst/>
          </a:prstGeom>
        </p:spPr>
        <p:txBody>
          <a:bodyPr>
            <a:normAutofit/>
          </a:bodyPr>
          <a:lstStyle/>
          <a:p>
            <a:pPr>
              <a:buBlip>
                <a:blip r:embed="rId3"/>
              </a:buBlip>
              <a:defRPr sz="3200"/>
            </a:pPr>
            <a:r>
              <a:t>counsel your patients about this</a:t>
            </a:r>
          </a:p>
          <a:p>
            <a:pPr>
              <a:buBlip>
                <a:blip r:embed="rId3"/>
              </a:buBlip>
              <a:defRPr sz="3200"/>
            </a:pPr>
            <a:r>
              <a:t>rare, but life-changing</a:t>
            </a:r>
          </a:p>
          <a:p>
            <a:pPr>
              <a:buBlip>
                <a:blip r:embed="rId3"/>
              </a:buBlip>
              <a:defRPr sz="3200"/>
            </a:pPr>
            <a:r>
              <a:t>post-vasectomy semen check </a:t>
            </a:r>
          </a:p>
          <a:p>
            <a:pPr>
              <a:buSzTx/>
              <a:buNone/>
              <a:defRPr sz="3200"/>
            </a:pPr>
            <a:r>
              <a:t>       very important!</a:t>
            </a:r>
          </a:p>
        </p:txBody>
      </p:sp>
    </p:spTree>
    <p:extLst>
      <p:ext uri="{BB962C8B-B14F-4D97-AF65-F5344CB8AC3E}">
        <p14:creationId xmlns:p14="http://schemas.microsoft.com/office/powerpoint/2010/main" val="3406521681"/>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Vasectomy in USA"/>
          <p:cNvSpPr txBox="1">
            <a:spLocks noGrp="1"/>
          </p:cNvSpPr>
          <p:nvPr>
            <p:ph type="title" idx="4294967295"/>
          </p:nvPr>
        </p:nvSpPr>
        <p:spPr>
          <a:xfrm>
            <a:off x="914399" y="503237"/>
            <a:ext cx="7313615" cy="868363"/>
          </a:xfrm>
          <a:prstGeom prst="rect">
            <a:avLst/>
          </a:prstGeom>
        </p:spPr>
        <p:txBody>
          <a:bodyPr>
            <a:normAutofit/>
          </a:bodyPr>
          <a:lstStyle/>
          <a:p>
            <a:r>
              <a:rPr lang="en-CA" dirty="0"/>
              <a:t>Use of Vasectomy</a:t>
            </a:r>
            <a:endParaRPr dirty="0"/>
          </a:p>
        </p:txBody>
      </p:sp>
      <p:sp>
        <p:nvSpPr>
          <p:cNvPr id="190" name="approximately 500,000 vasectomies…"/>
          <p:cNvSpPr txBox="1">
            <a:spLocks noGrp="1"/>
          </p:cNvSpPr>
          <p:nvPr>
            <p:ph type="body" idx="4294967295"/>
          </p:nvPr>
        </p:nvSpPr>
        <p:spPr>
          <a:xfrm>
            <a:off x="914399" y="2209800"/>
            <a:ext cx="8021783" cy="4056063"/>
          </a:xfrm>
          <a:prstGeom prst="rect">
            <a:avLst/>
          </a:prstGeom>
        </p:spPr>
        <p:txBody>
          <a:bodyPr>
            <a:normAutofit/>
          </a:bodyPr>
          <a:lstStyle/>
          <a:p>
            <a:pPr marL="315213" indent="-315213" defTabSz="621791">
              <a:spcBef>
                <a:spcPts val="1300"/>
              </a:spcBef>
              <a:buBlip>
                <a:blip r:embed="rId3"/>
              </a:buBlip>
              <a:defRPr sz="3400"/>
            </a:pPr>
            <a:r>
              <a:rPr lang="en-CA" dirty="0"/>
              <a:t>Vasectomies are performed all over the </a:t>
            </a:r>
            <a:r>
              <a:rPr lang="en-CA" dirty="0" smtClean="0"/>
              <a:t>world</a:t>
            </a:r>
          </a:p>
          <a:p>
            <a:pPr marL="807625" lvl="1" indent="-315213" defTabSz="621791">
              <a:spcBef>
                <a:spcPts val="1300"/>
              </a:spcBef>
              <a:buBlip>
                <a:blip r:embed="rId3"/>
              </a:buBlip>
              <a:defRPr sz="3400"/>
            </a:pPr>
            <a:r>
              <a:rPr lang="fr-CA" dirty="0" smtClean="0"/>
              <a:t> </a:t>
            </a:r>
            <a:r>
              <a:rPr dirty="0" smtClean="0"/>
              <a:t>500,000 </a:t>
            </a:r>
            <a:r>
              <a:rPr dirty="0"/>
              <a:t>vasectomies </a:t>
            </a:r>
            <a:r>
              <a:rPr dirty="0" smtClean="0"/>
              <a:t>per </a:t>
            </a:r>
            <a:r>
              <a:rPr dirty="0"/>
              <a:t>year in </a:t>
            </a:r>
            <a:r>
              <a:rPr dirty="0" smtClean="0"/>
              <a:t>US</a:t>
            </a:r>
            <a:endParaRPr lang="fr-CA" dirty="0" smtClean="0"/>
          </a:p>
          <a:p>
            <a:pPr marL="807625" lvl="1" indent="-315213" defTabSz="621791">
              <a:spcBef>
                <a:spcPts val="1300"/>
              </a:spcBef>
              <a:buBlip>
                <a:blip r:embed="rId3"/>
              </a:buBlip>
              <a:defRPr sz="3400"/>
            </a:pPr>
            <a:r>
              <a:rPr lang="fr-CA" dirty="0"/>
              <a:t> </a:t>
            </a:r>
            <a:r>
              <a:rPr lang="fr-CA" dirty="0" smtClean="0"/>
              <a:t>60,000 </a:t>
            </a:r>
            <a:r>
              <a:rPr lang="en-CA" dirty="0"/>
              <a:t>vasectomies per year </a:t>
            </a:r>
            <a:r>
              <a:rPr lang="fr-CA" dirty="0" smtClean="0"/>
              <a:t>in Canada</a:t>
            </a:r>
            <a:endParaRPr dirty="0"/>
          </a:p>
          <a:p>
            <a:pPr marL="0" indent="0" defTabSz="621791">
              <a:spcBef>
                <a:spcPts val="1300"/>
              </a:spcBef>
              <a:buNone/>
              <a:defRPr sz="3400"/>
            </a:pPr>
            <a:endParaRPr dirty="0"/>
          </a:p>
        </p:txBody>
      </p:sp>
    </p:spTree>
  </p:cSld>
  <p:clrMapOvr>
    <a:masterClrMapping/>
  </p:clrMapOvr>
  <p:transition spd="med"/>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 name="Pre-Vasectomy Counseling"/>
          <p:cNvSpPr txBox="1">
            <a:spLocks noGrp="1"/>
          </p:cNvSpPr>
          <p:nvPr>
            <p:ph type="title" idx="4294967295"/>
          </p:nvPr>
        </p:nvSpPr>
        <p:spPr>
          <a:xfrm>
            <a:off x="914399" y="503237"/>
            <a:ext cx="7313615" cy="868363"/>
          </a:xfrm>
          <a:prstGeom prst="rect">
            <a:avLst/>
          </a:prstGeom>
        </p:spPr>
        <p:txBody>
          <a:bodyPr>
            <a:normAutofit/>
          </a:bodyPr>
          <a:lstStyle/>
          <a:p>
            <a:r>
              <a:t>Pre-Vasectomy Counseling</a:t>
            </a:r>
          </a:p>
        </p:txBody>
      </p:sp>
      <p:sp>
        <p:nvSpPr>
          <p:cNvPr id="381" name="discuss patient’s reason for procedure…"/>
          <p:cNvSpPr txBox="1">
            <a:spLocks noGrp="1"/>
          </p:cNvSpPr>
          <p:nvPr>
            <p:ph type="body" idx="4294967295"/>
          </p:nvPr>
        </p:nvSpPr>
        <p:spPr>
          <a:xfrm>
            <a:off x="914399" y="1735136"/>
            <a:ext cx="7313615" cy="4056064"/>
          </a:xfrm>
          <a:prstGeom prst="rect">
            <a:avLst/>
          </a:prstGeom>
        </p:spPr>
        <p:txBody>
          <a:bodyPr>
            <a:normAutofit fontScale="70000" lnSpcReduction="20000"/>
          </a:bodyPr>
          <a:lstStyle/>
          <a:p>
            <a:pPr>
              <a:buBlip>
                <a:blip r:embed="rId2"/>
              </a:buBlip>
              <a:defRPr sz="3200"/>
            </a:pPr>
            <a:r>
              <a:rPr lang="en-CA" dirty="0">
                <a:solidFill>
                  <a:schemeClr val="tx1">
                    <a:lumMod val="50000"/>
                    <a:lumOff val="50000"/>
                  </a:schemeClr>
                </a:solidFill>
              </a:rPr>
              <a:t>discuss patient</a:t>
            </a:r>
            <a:r>
              <a:rPr lang="en-CA" dirty="0">
                <a:solidFill>
                  <a:schemeClr val="tx1">
                    <a:lumMod val="50000"/>
                    <a:lumOff val="50000"/>
                  </a:schemeClr>
                </a:solidFill>
                <a:latin typeface="+mj-lt"/>
                <a:ea typeface="+mj-ea"/>
                <a:cs typeface="+mj-cs"/>
                <a:sym typeface="Arial"/>
              </a:rPr>
              <a:t>’</a:t>
            </a:r>
            <a:r>
              <a:rPr lang="en-CA" dirty="0">
                <a:solidFill>
                  <a:schemeClr val="tx1">
                    <a:lumMod val="50000"/>
                    <a:lumOff val="50000"/>
                  </a:schemeClr>
                </a:solidFill>
              </a:rPr>
              <a:t>s reason for procedure</a:t>
            </a:r>
          </a:p>
          <a:p>
            <a:pPr>
              <a:buBlip>
                <a:blip r:embed="rId2"/>
              </a:buBlip>
              <a:defRPr sz="3200"/>
            </a:pPr>
            <a:r>
              <a:rPr lang="en-CA" dirty="0" smtClean="0">
                <a:solidFill>
                  <a:schemeClr val="tx1">
                    <a:lumMod val="50000"/>
                    <a:lumOff val="50000"/>
                  </a:schemeClr>
                </a:solidFill>
              </a:rPr>
              <a:t>use </a:t>
            </a:r>
            <a:r>
              <a:rPr lang="en-CA" dirty="0">
                <a:solidFill>
                  <a:schemeClr val="tx1">
                    <a:lumMod val="50000"/>
                    <a:lumOff val="50000"/>
                  </a:schemeClr>
                </a:solidFill>
              </a:rPr>
              <a:t>a checklist</a:t>
            </a:r>
          </a:p>
          <a:p>
            <a:pPr>
              <a:buBlip>
                <a:blip r:embed="rId2"/>
              </a:buBlip>
              <a:defRPr sz="3200"/>
            </a:pPr>
            <a:r>
              <a:rPr lang="fr-CA" dirty="0">
                <a:solidFill>
                  <a:schemeClr val="tx1">
                    <a:lumMod val="50000"/>
                    <a:lumOff val="50000"/>
                  </a:schemeClr>
                </a:solidFill>
              </a:rPr>
              <a:t>know local consent </a:t>
            </a:r>
            <a:r>
              <a:rPr lang="fr-CA" dirty="0" err="1">
                <a:solidFill>
                  <a:schemeClr val="tx1">
                    <a:lumMod val="50000"/>
                    <a:lumOff val="50000"/>
                  </a:schemeClr>
                </a:solidFill>
              </a:rPr>
              <a:t>laws</a:t>
            </a:r>
            <a:endParaRPr lang="fr-CA" dirty="0">
              <a:solidFill>
                <a:schemeClr val="tx1">
                  <a:lumMod val="50000"/>
                  <a:lumOff val="50000"/>
                </a:schemeClr>
              </a:solidFill>
            </a:endParaRPr>
          </a:p>
          <a:p>
            <a:pPr>
              <a:buBlip>
                <a:blip r:embed="rId2"/>
              </a:buBlip>
              <a:defRPr sz="3200"/>
            </a:pPr>
            <a:r>
              <a:rPr lang="en-CA" dirty="0">
                <a:solidFill>
                  <a:schemeClr val="tx1">
                    <a:lumMod val="50000"/>
                    <a:lumOff val="50000"/>
                  </a:schemeClr>
                </a:solidFill>
              </a:rPr>
              <a:t>discuss that it</a:t>
            </a:r>
            <a:r>
              <a:rPr lang="en-CA" dirty="0">
                <a:solidFill>
                  <a:schemeClr val="tx1">
                    <a:lumMod val="50000"/>
                    <a:lumOff val="50000"/>
                  </a:schemeClr>
                </a:solidFill>
                <a:latin typeface="+mj-lt"/>
                <a:ea typeface="+mj-ea"/>
                <a:cs typeface="+mj-cs"/>
                <a:sym typeface="Arial"/>
              </a:rPr>
              <a:t>’</a:t>
            </a:r>
            <a:r>
              <a:rPr lang="en-CA" dirty="0">
                <a:solidFill>
                  <a:schemeClr val="tx1">
                    <a:lumMod val="50000"/>
                    <a:lumOff val="50000"/>
                  </a:schemeClr>
                </a:solidFill>
              </a:rPr>
              <a:t>s </a:t>
            </a:r>
            <a:r>
              <a:rPr lang="en-CA" dirty="0" smtClean="0">
                <a:solidFill>
                  <a:schemeClr val="tx1">
                    <a:lumMod val="50000"/>
                    <a:lumOff val="50000"/>
                  </a:schemeClr>
                </a:solidFill>
              </a:rPr>
              <a:t>permanent and </a:t>
            </a:r>
            <a:r>
              <a:rPr lang="en-CA" dirty="0">
                <a:solidFill>
                  <a:schemeClr val="tx1">
                    <a:lumMod val="50000"/>
                    <a:lumOff val="50000"/>
                  </a:schemeClr>
                </a:solidFill>
              </a:rPr>
              <a:t>alternatives</a:t>
            </a:r>
          </a:p>
          <a:p>
            <a:pPr>
              <a:buBlip>
                <a:blip r:embed="rId2"/>
              </a:buBlip>
              <a:defRPr sz="3200"/>
            </a:pPr>
            <a:r>
              <a:rPr dirty="0" smtClean="0">
                <a:solidFill>
                  <a:schemeClr val="tx1">
                    <a:lumMod val="50000"/>
                    <a:lumOff val="50000"/>
                  </a:schemeClr>
                </a:solidFill>
              </a:rPr>
              <a:t>discuss </a:t>
            </a:r>
            <a:r>
              <a:rPr lang="en-CA" dirty="0" smtClean="0">
                <a:solidFill>
                  <a:schemeClr val="tx1">
                    <a:lumMod val="50000"/>
                    <a:lumOff val="50000"/>
                  </a:schemeClr>
                </a:solidFill>
              </a:rPr>
              <a:t>benefits </a:t>
            </a:r>
          </a:p>
          <a:p>
            <a:pPr>
              <a:buBlip>
                <a:blip r:embed="rId2"/>
              </a:buBlip>
              <a:defRPr sz="3200"/>
            </a:pPr>
            <a:r>
              <a:rPr lang="en-CA" dirty="0" smtClean="0"/>
              <a:t>discuss risks </a:t>
            </a:r>
          </a:p>
          <a:p>
            <a:pPr lvl="1">
              <a:buBlip>
                <a:blip r:embed="rId2"/>
              </a:buBlip>
              <a:defRPr sz="3200"/>
            </a:pPr>
            <a:r>
              <a:rPr lang="fr-CA" dirty="0" smtClean="0">
                <a:solidFill>
                  <a:schemeClr val="tx1">
                    <a:lumMod val="50000"/>
                    <a:lumOff val="50000"/>
                  </a:schemeClr>
                </a:solidFill>
              </a:rPr>
              <a:t>not </a:t>
            </a:r>
            <a:r>
              <a:rPr lang="fr-CA" dirty="0" err="1" smtClean="0">
                <a:solidFill>
                  <a:schemeClr val="tx1">
                    <a:lumMod val="50000"/>
                    <a:lumOff val="50000"/>
                  </a:schemeClr>
                </a:solidFill>
              </a:rPr>
              <a:t>immediately</a:t>
            </a:r>
            <a:r>
              <a:rPr lang="fr-CA" dirty="0" smtClean="0">
                <a:solidFill>
                  <a:schemeClr val="tx1">
                    <a:lumMod val="50000"/>
                    <a:lumOff val="50000"/>
                  </a:schemeClr>
                </a:solidFill>
              </a:rPr>
              <a:t> effective </a:t>
            </a:r>
          </a:p>
          <a:p>
            <a:pPr lvl="1">
              <a:buBlip>
                <a:blip r:embed="rId2"/>
              </a:buBlip>
              <a:defRPr sz="3200"/>
            </a:pPr>
            <a:r>
              <a:rPr lang="fr-CA" dirty="0" smtClean="0"/>
              <a:t>possible complications</a:t>
            </a:r>
            <a:endParaRPr lang="en-CA" dirty="0"/>
          </a:p>
        </p:txBody>
      </p:sp>
    </p:spTree>
    <p:extLst>
      <p:ext uri="{BB962C8B-B14F-4D97-AF65-F5344CB8AC3E}">
        <p14:creationId xmlns:p14="http://schemas.microsoft.com/office/powerpoint/2010/main" val="4002126458"/>
      </p:ext>
    </p:extLst>
  </p:cSld>
  <p:clrMapOvr>
    <a:masterClrMapping/>
  </p:clrMapOvr>
  <p:transition spd="med"/>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 name="Vasectomy Risks"/>
          <p:cNvSpPr txBox="1">
            <a:spLocks noGrp="1"/>
          </p:cNvSpPr>
          <p:nvPr>
            <p:ph type="title" idx="4294967295"/>
          </p:nvPr>
        </p:nvSpPr>
        <p:spPr>
          <a:xfrm>
            <a:off x="914399" y="503237"/>
            <a:ext cx="7313615" cy="868363"/>
          </a:xfrm>
          <a:prstGeom prst="rect">
            <a:avLst/>
          </a:prstGeom>
        </p:spPr>
        <p:txBody>
          <a:bodyPr>
            <a:normAutofit fontScale="90000"/>
          </a:bodyPr>
          <a:lstStyle/>
          <a:p>
            <a:r>
              <a:rPr dirty="0"/>
              <a:t>Vasectomy </a:t>
            </a:r>
            <a:r>
              <a:rPr lang="fr-CA" dirty="0" smtClean="0"/>
              <a:t>Possible Complications </a:t>
            </a:r>
            <a:endParaRPr dirty="0"/>
          </a:p>
        </p:txBody>
      </p:sp>
      <p:sp>
        <p:nvSpPr>
          <p:cNvPr id="390" name="bleeding…"/>
          <p:cNvSpPr txBox="1">
            <a:spLocks noGrp="1"/>
          </p:cNvSpPr>
          <p:nvPr>
            <p:ph type="body" idx="4294967295"/>
          </p:nvPr>
        </p:nvSpPr>
        <p:spPr>
          <a:xfrm>
            <a:off x="914399" y="1371600"/>
            <a:ext cx="7313615" cy="4056063"/>
          </a:xfrm>
          <a:prstGeom prst="rect">
            <a:avLst/>
          </a:prstGeom>
        </p:spPr>
        <p:txBody>
          <a:bodyPr>
            <a:normAutofit/>
          </a:bodyPr>
          <a:lstStyle/>
          <a:p>
            <a:pPr marL="394017" indent="-394017" defTabSz="777240">
              <a:spcBef>
                <a:spcPts val="1700"/>
              </a:spcBef>
              <a:buBlip>
                <a:blip r:embed="rId3"/>
              </a:buBlip>
              <a:defRPr sz="2000"/>
            </a:pPr>
            <a:r>
              <a:rPr lang="en-CA" dirty="0" smtClean="0"/>
              <a:t>B</a:t>
            </a:r>
            <a:r>
              <a:rPr dirty="0" err="1" smtClean="0"/>
              <a:t>leeding</a:t>
            </a:r>
            <a:r>
              <a:rPr lang="fr-CA" dirty="0" smtClean="0"/>
              <a:t> (1%)</a:t>
            </a:r>
            <a:endParaRPr dirty="0"/>
          </a:p>
          <a:p>
            <a:pPr marL="394017" indent="-394017" defTabSz="777240">
              <a:spcBef>
                <a:spcPts val="1700"/>
              </a:spcBef>
              <a:buBlip>
                <a:blip r:embed="rId3"/>
              </a:buBlip>
              <a:defRPr sz="2000"/>
            </a:pPr>
            <a:r>
              <a:rPr lang="en-CA" dirty="0" smtClean="0"/>
              <a:t>I</a:t>
            </a:r>
            <a:r>
              <a:rPr dirty="0" err="1" smtClean="0"/>
              <a:t>nfection</a:t>
            </a:r>
            <a:r>
              <a:rPr lang="fr-CA" dirty="0" smtClean="0"/>
              <a:t> (1%)</a:t>
            </a:r>
            <a:endParaRPr dirty="0"/>
          </a:p>
          <a:p>
            <a:pPr marL="394017" indent="-394017" defTabSz="777240">
              <a:spcBef>
                <a:spcPts val="1700"/>
              </a:spcBef>
              <a:buBlip>
                <a:blip r:embed="rId3"/>
              </a:buBlip>
              <a:defRPr sz="2000"/>
            </a:pPr>
            <a:r>
              <a:rPr lang="en-CA" dirty="0" smtClean="0"/>
              <a:t>H</a:t>
            </a:r>
            <a:r>
              <a:rPr dirty="0" err="1" smtClean="0"/>
              <a:t>ematoma</a:t>
            </a:r>
            <a:r>
              <a:rPr lang="fr-CA" dirty="0" smtClean="0"/>
              <a:t> (1%)</a:t>
            </a:r>
            <a:endParaRPr dirty="0"/>
          </a:p>
          <a:p>
            <a:pPr marL="394017" indent="-394017" defTabSz="777240">
              <a:spcBef>
                <a:spcPts val="1700"/>
              </a:spcBef>
              <a:buBlip>
                <a:blip r:embed="rId3"/>
              </a:buBlip>
              <a:defRPr sz="2000"/>
            </a:pPr>
            <a:r>
              <a:rPr dirty="0"/>
              <a:t>granuloma</a:t>
            </a:r>
          </a:p>
          <a:p>
            <a:pPr marL="394017" indent="-394017" defTabSz="777240">
              <a:spcBef>
                <a:spcPts val="1700"/>
              </a:spcBef>
              <a:buBlip>
                <a:blip r:embed="rId3"/>
              </a:buBlip>
              <a:defRPr sz="2000"/>
            </a:pPr>
            <a:r>
              <a:rPr dirty="0"/>
              <a:t>testicular atrophy</a:t>
            </a:r>
          </a:p>
          <a:p>
            <a:pPr marL="394017" indent="-394017" defTabSz="777240">
              <a:spcBef>
                <a:spcPts val="1700"/>
              </a:spcBef>
              <a:buBlip>
                <a:blip r:embed="rId3"/>
              </a:buBlip>
              <a:defRPr sz="2000"/>
            </a:pPr>
            <a:r>
              <a:rPr dirty="0"/>
              <a:t>continuing </a:t>
            </a:r>
            <a:r>
              <a:rPr dirty="0" smtClean="0"/>
              <a:t>fertility</a:t>
            </a:r>
            <a:r>
              <a:rPr lang="fr-CA" dirty="0" smtClean="0"/>
              <a:t> (recanalisation) (0.1%)</a:t>
            </a:r>
            <a:endParaRPr dirty="0"/>
          </a:p>
          <a:p>
            <a:pPr marL="394017" indent="-394017" defTabSz="777240">
              <a:spcBef>
                <a:spcPts val="1700"/>
              </a:spcBef>
              <a:buBlip>
                <a:blip r:embed="rId3"/>
              </a:buBlip>
              <a:defRPr sz="2000"/>
            </a:pPr>
            <a:r>
              <a:rPr dirty="0"/>
              <a:t>post-vasectomy chronic </a:t>
            </a:r>
            <a:r>
              <a:rPr dirty="0" smtClean="0"/>
              <a:t>pain</a:t>
            </a:r>
            <a:r>
              <a:rPr lang="fr-CA" dirty="0" smtClean="0"/>
              <a:t> (1%)</a:t>
            </a:r>
            <a:endParaRPr dirty="0"/>
          </a:p>
          <a:p>
            <a:pPr marL="394017" indent="-394017" defTabSz="777240">
              <a:spcBef>
                <a:spcPts val="1700"/>
              </a:spcBef>
              <a:buBlip>
                <a:blip r:embed="rId3"/>
              </a:buBlip>
              <a:defRPr sz="2000"/>
            </a:pPr>
            <a:r>
              <a:rPr dirty="0"/>
              <a:t>regret</a:t>
            </a:r>
          </a:p>
        </p:txBody>
      </p:sp>
    </p:spTree>
  </p:cSld>
  <p:clrMapOvr>
    <a:masterClrMapping/>
  </p:clrMapOvr>
  <p:transition spd="med"/>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 name="Counseling After a Vasectomy"/>
          <p:cNvSpPr txBox="1">
            <a:spLocks noGrp="1"/>
          </p:cNvSpPr>
          <p:nvPr>
            <p:ph type="title" idx="4294967295"/>
          </p:nvPr>
        </p:nvSpPr>
        <p:spPr>
          <a:xfrm>
            <a:off x="914399" y="503237"/>
            <a:ext cx="7313615" cy="868363"/>
          </a:xfrm>
          <a:prstGeom prst="rect">
            <a:avLst/>
          </a:prstGeom>
        </p:spPr>
        <p:txBody>
          <a:bodyPr>
            <a:normAutofit/>
          </a:bodyPr>
          <a:lstStyle/>
          <a:p>
            <a:r>
              <a:t>Counseling After a Vasectomy</a:t>
            </a:r>
          </a:p>
        </p:txBody>
      </p:sp>
      <p:sp>
        <p:nvSpPr>
          <p:cNvPr id="424" name="Very important!…"/>
          <p:cNvSpPr txBox="1">
            <a:spLocks noGrp="1"/>
          </p:cNvSpPr>
          <p:nvPr>
            <p:ph type="body" idx="4294967295"/>
          </p:nvPr>
        </p:nvSpPr>
        <p:spPr>
          <a:xfrm>
            <a:off x="914399" y="1735136"/>
            <a:ext cx="7313615" cy="4056064"/>
          </a:xfrm>
          <a:prstGeom prst="rect">
            <a:avLst/>
          </a:prstGeom>
        </p:spPr>
        <p:txBody>
          <a:bodyPr>
            <a:normAutofit/>
          </a:bodyPr>
          <a:lstStyle/>
          <a:p>
            <a:pPr>
              <a:buBlip>
                <a:blip r:embed="rId2"/>
              </a:buBlip>
              <a:defRPr sz="3200"/>
            </a:pPr>
            <a:r>
              <a:rPr dirty="0"/>
              <a:t>Very important</a:t>
            </a:r>
            <a:r>
              <a:rPr dirty="0" smtClean="0"/>
              <a:t>!</a:t>
            </a:r>
            <a:endParaRPr lang="fr-CA" dirty="0" smtClean="0"/>
          </a:p>
          <a:p>
            <a:pPr>
              <a:buBlip>
                <a:blip r:embed="rId2"/>
              </a:buBlip>
              <a:defRPr sz="3200"/>
            </a:pPr>
            <a:r>
              <a:rPr lang="fr-CA" dirty="0" err="1" smtClean="0"/>
              <a:t>Prevents</a:t>
            </a:r>
            <a:r>
              <a:rPr lang="fr-CA" dirty="0" smtClean="0"/>
              <a:t> complications</a:t>
            </a:r>
            <a:endParaRPr dirty="0"/>
          </a:p>
          <a:p>
            <a:pPr>
              <a:buBlip>
                <a:blip r:embed="rId2"/>
              </a:buBlip>
              <a:defRPr sz="3200"/>
            </a:pPr>
            <a:r>
              <a:rPr dirty="0"/>
              <a:t>Can save you many phone calls</a:t>
            </a:r>
          </a:p>
        </p:txBody>
      </p:sp>
    </p:spTree>
  </p:cSld>
  <p:clrMapOvr>
    <a:masterClrMapping/>
  </p:clrMapOvr>
  <p:transition spd="med"/>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6" name="Post-Vas Instructions"/>
          <p:cNvSpPr txBox="1">
            <a:spLocks noGrp="1"/>
          </p:cNvSpPr>
          <p:nvPr>
            <p:ph type="title" idx="4294967295"/>
          </p:nvPr>
        </p:nvSpPr>
        <p:spPr>
          <a:xfrm>
            <a:off x="914399" y="503237"/>
            <a:ext cx="7313615" cy="868363"/>
          </a:xfrm>
          <a:prstGeom prst="rect">
            <a:avLst/>
          </a:prstGeom>
        </p:spPr>
        <p:txBody>
          <a:bodyPr>
            <a:normAutofit/>
          </a:bodyPr>
          <a:lstStyle/>
          <a:p>
            <a:r>
              <a:t>Post-Vas Instructions</a:t>
            </a:r>
          </a:p>
        </p:txBody>
      </p:sp>
      <p:sp>
        <p:nvSpPr>
          <p:cNvPr id="427" name="support for the scrotum…"/>
          <p:cNvSpPr txBox="1">
            <a:spLocks noGrp="1"/>
          </p:cNvSpPr>
          <p:nvPr>
            <p:ph type="body" idx="4294967295"/>
          </p:nvPr>
        </p:nvSpPr>
        <p:spPr>
          <a:xfrm>
            <a:off x="914399" y="1524000"/>
            <a:ext cx="7313615" cy="4056063"/>
          </a:xfrm>
          <a:prstGeom prst="rect">
            <a:avLst/>
          </a:prstGeom>
        </p:spPr>
        <p:txBody>
          <a:bodyPr>
            <a:normAutofit/>
          </a:bodyPr>
          <a:lstStyle/>
          <a:p>
            <a:pPr marL="361567" indent="-361567" defTabSz="713230">
              <a:spcBef>
                <a:spcPts val="1500"/>
              </a:spcBef>
              <a:buBlip>
                <a:blip r:embed="rId2"/>
              </a:buBlip>
              <a:defRPr sz="2100"/>
            </a:pPr>
            <a:r>
              <a:t>support for the scrotum</a:t>
            </a:r>
          </a:p>
          <a:p>
            <a:pPr marL="361567" indent="-361567" defTabSz="713230">
              <a:spcBef>
                <a:spcPts val="1500"/>
              </a:spcBef>
              <a:buBlip>
                <a:blip r:embed="rId2"/>
              </a:buBlip>
              <a:defRPr sz="2100"/>
            </a:pPr>
            <a:r>
              <a:t>rest</a:t>
            </a:r>
          </a:p>
          <a:p>
            <a:pPr marL="361567" indent="-361567" defTabSz="713230">
              <a:spcBef>
                <a:spcPts val="1500"/>
              </a:spcBef>
              <a:buBlip>
                <a:blip r:embed="rId2"/>
              </a:buBlip>
              <a:defRPr sz="2100"/>
            </a:pPr>
            <a:r>
              <a:t>when to have sex</a:t>
            </a:r>
          </a:p>
          <a:p>
            <a:pPr marL="361567" indent="-361567" defTabSz="713230">
              <a:spcBef>
                <a:spcPts val="1500"/>
              </a:spcBef>
              <a:buBlip>
                <a:blip r:embed="rId2"/>
              </a:buBlip>
              <a:defRPr sz="2100"/>
            </a:pPr>
            <a:r>
              <a:t>when to shower</a:t>
            </a:r>
          </a:p>
          <a:p>
            <a:pPr marL="361567" indent="-361567" defTabSz="713230">
              <a:spcBef>
                <a:spcPts val="1500"/>
              </a:spcBef>
              <a:buBlip>
                <a:blip r:embed="rId2"/>
              </a:buBlip>
              <a:defRPr sz="2100"/>
            </a:pPr>
            <a:r>
              <a:t>how to use pain medications</a:t>
            </a:r>
          </a:p>
          <a:p>
            <a:pPr marL="361567" indent="-361567" defTabSz="713230">
              <a:spcBef>
                <a:spcPts val="1500"/>
              </a:spcBef>
              <a:buBlip>
                <a:blip r:embed="rId2"/>
              </a:buBlip>
              <a:defRPr sz="2100"/>
            </a:pPr>
            <a:r>
              <a:t>use contraception</a:t>
            </a:r>
          </a:p>
          <a:p>
            <a:pPr marL="361567" indent="-361567" defTabSz="713230">
              <a:spcBef>
                <a:spcPts val="1500"/>
              </a:spcBef>
              <a:buBlip>
                <a:blip r:embed="rId2"/>
              </a:buBlip>
              <a:defRPr sz="2100"/>
            </a:pPr>
            <a:r>
              <a:t>when to bring back semen sample</a:t>
            </a:r>
          </a:p>
          <a:p>
            <a:pPr marL="361567" indent="-361567" defTabSz="713230">
              <a:spcBef>
                <a:spcPts val="1500"/>
              </a:spcBef>
              <a:buBlip>
                <a:blip r:embed="rId2"/>
              </a:buBlip>
              <a:defRPr sz="2100"/>
            </a:pPr>
            <a:r>
              <a:t>normal post-vasectomy changes</a:t>
            </a:r>
          </a:p>
        </p:txBody>
      </p:sp>
    </p:spTree>
  </p:cSld>
  <p:clrMapOvr>
    <a:masterClrMapping/>
  </p:clrMapOvr>
  <p:transition spd="med"/>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 name="Support for the scrotum"/>
          <p:cNvSpPr txBox="1">
            <a:spLocks noGrp="1"/>
          </p:cNvSpPr>
          <p:nvPr>
            <p:ph type="title" idx="4294967295"/>
          </p:nvPr>
        </p:nvSpPr>
        <p:spPr>
          <a:xfrm>
            <a:off x="914399" y="503237"/>
            <a:ext cx="7313615" cy="868363"/>
          </a:xfrm>
          <a:prstGeom prst="rect">
            <a:avLst/>
          </a:prstGeom>
        </p:spPr>
        <p:txBody>
          <a:bodyPr>
            <a:normAutofit/>
          </a:bodyPr>
          <a:lstStyle/>
          <a:p>
            <a:r>
              <a:t>Support for the scrotum</a:t>
            </a:r>
          </a:p>
        </p:txBody>
      </p:sp>
      <p:sp>
        <p:nvSpPr>
          <p:cNvPr id="430" name="very important…"/>
          <p:cNvSpPr txBox="1">
            <a:spLocks noGrp="1"/>
          </p:cNvSpPr>
          <p:nvPr>
            <p:ph type="body" idx="4294967295"/>
          </p:nvPr>
        </p:nvSpPr>
        <p:spPr>
          <a:xfrm>
            <a:off x="914399" y="1735136"/>
            <a:ext cx="7313615" cy="4056064"/>
          </a:xfrm>
          <a:prstGeom prst="rect">
            <a:avLst/>
          </a:prstGeom>
        </p:spPr>
        <p:txBody>
          <a:bodyPr>
            <a:normAutofit/>
          </a:bodyPr>
          <a:lstStyle/>
          <a:p>
            <a:pPr marL="431101" indent="-431101" defTabSz="850391">
              <a:spcBef>
                <a:spcPts val="1800"/>
              </a:spcBef>
              <a:buBlip>
                <a:blip r:embed="rId2"/>
              </a:buBlip>
              <a:defRPr sz="3300"/>
            </a:pPr>
            <a:r>
              <a:t>very important</a:t>
            </a:r>
          </a:p>
          <a:p>
            <a:pPr marL="431101" indent="-431101" defTabSz="850391">
              <a:spcBef>
                <a:spcPts val="1800"/>
              </a:spcBef>
              <a:buBlip>
                <a:blip r:embed="rId2"/>
              </a:buBlip>
              <a:defRPr sz="3300"/>
            </a:pPr>
            <a:r>
              <a:t>snugly fitting jockstrap or tight briefs</a:t>
            </a:r>
          </a:p>
          <a:p>
            <a:pPr marL="431101" indent="-431101" defTabSz="850391">
              <a:spcBef>
                <a:spcPts val="1800"/>
              </a:spcBef>
              <a:buBlip>
                <a:blip r:embed="rId2"/>
              </a:buBlip>
              <a:defRPr sz="3300"/>
            </a:pPr>
            <a:r>
              <a:t>small vessels can bleed</a:t>
            </a:r>
          </a:p>
          <a:p>
            <a:pPr marL="850391" lvl="1" indent="-425194" defTabSz="850391">
              <a:spcBef>
                <a:spcPts val="500"/>
              </a:spcBef>
              <a:buBlip>
                <a:blip r:embed="rId3"/>
              </a:buBlip>
              <a:defRPr sz="2900"/>
            </a:pPr>
            <a:r>
              <a:t>scrotum can fill with blood</a:t>
            </a:r>
          </a:p>
          <a:p>
            <a:pPr marL="1167811" lvl="2" indent="-317419" defTabSz="850391">
              <a:spcBef>
                <a:spcPts val="0"/>
              </a:spcBef>
              <a:buBlip>
                <a:blip r:embed="rId4"/>
              </a:buBlip>
              <a:defRPr sz="2900"/>
            </a:pPr>
            <a:r>
              <a:t>grapefruit or eggplant scrotum</a:t>
            </a:r>
          </a:p>
          <a:p>
            <a:pPr marL="850391" lvl="1" indent="-425194" defTabSz="850391">
              <a:spcBef>
                <a:spcPts val="500"/>
              </a:spcBef>
              <a:buBlip>
                <a:blip r:embed="rId3"/>
              </a:buBlip>
              <a:defRPr sz="2900"/>
            </a:pPr>
            <a:r>
              <a:t>scrotum can turn purple</a:t>
            </a:r>
          </a:p>
          <a:p>
            <a:pPr marL="1167811" lvl="2" indent="-317419" defTabSz="850391">
              <a:spcBef>
                <a:spcPts val="0"/>
              </a:spcBef>
              <a:buBlip>
                <a:blip r:embed="rId4"/>
              </a:buBlip>
              <a:defRPr sz="2900"/>
            </a:pPr>
            <a:r>
              <a:t>blood oozes up to skin</a:t>
            </a:r>
          </a:p>
        </p:txBody>
      </p:sp>
    </p:spTree>
  </p:cSld>
  <p:clrMapOvr>
    <a:masterClrMapping/>
  </p:clrMapOvr>
  <p:transition spd="med"/>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 name="Rest"/>
          <p:cNvSpPr txBox="1">
            <a:spLocks noGrp="1"/>
          </p:cNvSpPr>
          <p:nvPr>
            <p:ph type="title" idx="4294967295"/>
          </p:nvPr>
        </p:nvSpPr>
        <p:spPr>
          <a:xfrm>
            <a:off x="914399" y="503237"/>
            <a:ext cx="7313615" cy="868363"/>
          </a:xfrm>
          <a:prstGeom prst="rect">
            <a:avLst/>
          </a:prstGeom>
        </p:spPr>
        <p:txBody>
          <a:bodyPr>
            <a:normAutofit/>
          </a:bodyPr>
          <a:lstStyle/>
          <a:p>
            <a:r>
              <a:t>Rest</a:t>
            </a:r>
          </a:p>
        </p:txBody>
      </p:sp>
      <p:sp>
        <p:nvSpPr>
          <p:cNvPr id="433" name="also very important…"/>
          <p:cNvSpPr txBox="1">
            <a:spLocks noGrp="1"/>
          </p:cNvSpPr>
          <p:nvPr>
            <p:ph type="body" idx="4294967295"/>
          </p:nvPr>
        </p:nvSpPr>
        <p:spPr>
          <a:xfrm>
            <a:off x="914399" y="1735136"/>
            <a:ext cx="7313615" cy="4056064"/>
          </a:xfrm>
          <a:prstGeom prst="rect">
            <a:avLst/>
          </a:prstGeom>
        </p:spPr>
        <p:txBody>
          <a:bodyPr>
            <a:normAutofit/>
          </a:bodyPr>
          <a:lstStyle/>
          <a:p>
            <a:pPr>
              <a:buBlip>
                <a:blip r:embed="rId2"/>
              </a:buBlip>
              <a:defRPr sz="3600"/>
            </a:pPr>
            <a:r>
              <a:t>also very important</a:t>
            </a:r>
          </a:p>
          <a:p>
            <a:pPr>
              <a:buBlip>
                <a:blip r:embed="rId2"/>
              </a:buBlip>
              <a:defRPr sz="3600"/>
            </a:pPr>
            <a:r>
              <a:t>the testes bounce between the legs</a:t>
            </a:r>
          </a:p>
          <a:p>
            <a:pPr>
              <a:buBlip>
                <a:blip r:embed="rId2"/>
              </a:buBlip>
              <a:defRPr sz="3600"/>
            </a:pPr>
            <a:r>
              <a:t>a small vessel can ooze</a:t>
            </a:r>
          </a:p>
          <a:p>
            <a:pPr>
              <a:buBlip>
                <a:blip r:embed="rId2"/>
              </a:buBlip>
              <a:defRPr sz="3600"/>
            </a:pPr>
            <a:r>
              <a:t>less bleeding and bruising if he rests</a:t>
            </a:r>
          </a:p>
          <a:p>
            <a:pPr>
              <a:buBlip>
                <a:blip r:embed="rId2"/>
              </a:buBlip>
              <a:defRPr sz="3600"/>
            </a:pPr>
            <a:r>
              <a:t>less pain if he rests</a:t>
            </a:r>
          </a:p>
        </p:txBody>
      </p:sp>
    </p:spTree>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 name="When to have sex"/>
          <p:cNvSpPr txBox="1">
            <a:spLocks noGrp="1"/>
          </p:cNvSpPr>
          <p:nvPr>
            <p:ph type="title" idx="4294967295"/>
          </p:nvPr>
        </p:nvSpPr>
        <p:spPr>
          <a:xfrm>
            <a:off x="914399" y="503237"/>
            <a:ext cx="7313615" cy="868363"/>
          </a:xfrm>
          <a:prstGeom prst="rect">
            <a:avLst/>
          </a:prstGeom>
        </p:spPr>
        <p:txBody>
          <a:bodyPr>
            <a:normAutofit/>
          </a:bodyPr>
          <a:lstStyle/>
          <a:p>
            <a:r>
              <a:t>When to have sex</a:t>
            </a:r>
          </a:p>
        </p:txBody>
      </p:sp>
      <p:sp>
        <p:nvSpPr>
          <p:cNvPr id="436" name="Not much evidence here!…"/>
          <p:cNvSpPr txBox="1">
            <a:spLocks noGrp="1"/>
          </p:cNvSpPr>
          <p:nvPr>
            <p:ph type="body" idx="4294967295"/>
          </p:nvPr>
        </p:nvSpPr>
        <p:spPr>
          <a:xfrm>
            <a:off x="914399" y="1735136"/>
            <a:ext cx="7313615" cy="4056064"/>
          </a:xfrm>
          <a:prstGeom prst="rect">
            <a:avLst/>
          </a:prstGeom>
        </p:spPr>
        <p:txBody>
          <a:bodyPr>
            <a:normAutofit/>
          </a:bodyPr>
          <a:lstStyle/>
          <a:p>
            <a:pPr marL="431101" indent="-431101" defTabSz="850391">
              <a:spcBef>
                <a:spcPts val="1800"/>
              </a:spcBef>
              <a:buBlip>
                <a:blip r:embed="rId2"/>
              </a:buBlip>
              <a:defRPr sz="2900"/>
            </a:pPr>
            <a:r>
              <a:t>Not much evidence here!</a:t>
            </a:r>
          </a:p>
          <a:p>
            <a:pPr marL="431101" indent="-431101" defTabSz="850391">
              <a:spcBef>
                <a:spcPts val="1800"/>
              </a:spcBef>
              <a:buBlip>
                <a:blip r:embed="rId2"/>
              </a:buBlip>
              <a:defRPr sz="2900"/>
            </a:pPr>
            <a:r>
              <a:t>Most people say</a:t>
            </a:r>
          </a:p>
          <a:p>
            <a:pPr marL="850391" lvl="1" indent="-425194" defTabSz="850391">
              <a:spcBef>
                <a:spcPts val="500"/>
              </a:spcBef>
              <a:buBlip>
                <a:blip r:embed="rId3"/>
              </a:buBlip>
              <a:defRPr sz="2600"/>
            </a:pPr>
            <a:r>
              <a:t>1 time during first week</a:t>
            </a:r>
          </a:p>
          <a:p>
            <a:pPr marL="850391" lvl="1" indent="-425194" defTabSz="850391">
              <a:spcBef>
                <a:spcPts val="500"/>
              </a:spcBef>
              <a:buBlip>
                <a:blip r:embed="rId3"/>
              </a:buBlip>
              <a:defRPr sz="2600"/>
            </a:pPr>
            <a:r>
              <a:t>2 times during second week</a:t>
            </a:r>
          </a:p>
          <a:p>
            <a:pPr marL="850391" lvl="1" indent="-425194" defTabSz="850391">
              <a:spcBef>
                <a:spcPts val="500"/>
              </a:spcBef>
              <a:buBlip>
                <a:blip r:embed="rId3"/>
              </a:buBlip>
              <a:defRPr sz="2600"/>
            </a:pPr>
            <a:r>
              <a:t>after that, go for it!</a:t>
            </a:r>
          </a:p>
          <a:p>
            <a:pPr marL="850391" lvl="1" indent="-425194" defTabSz="850391">
              <a:spcBef>
                <a:spcPts val="500"/>
              </a:spcBef>
              <a:buBlip>
                <a:blip r:embed="rId3"/>
              </a:buBlip>
              <a:defRPr sz="2600"/>
            </a:pPr>
            <a:r>
              <a:t>go gently</a:t>
            </a:r>
          </a:p>
          <a:p>
            <a:pPr marL="850391" lvl="1" indent="-425194" defTabSz="850391">
              <a:spcBef>
                <a:spcPts val="500"/>
              </a:spcBef>
              <a:buBlip>
                <a:blip r:embed="rId3"/>
              </a:buBlip>
              <a:defRPr sz="2600"/>
            </a:pPr>
            <a:r>
              <a:t>don</a:t>
            </a:r>
            <a:r>
              <a:rPr>
                <a:latin typeface="+mj-lt"/>
                <a:ea typeface="+mj-ea"/>
                <a:cs typeface="+mj-cs"/>
                <a:sym typeface="Arial"/>
              </a:rPr>
              <a:t>’</a:t>
            </a:r>
            <a:r>
              <a:t>t be surprised by a few drops of blood in semen at first</a:t>
            </a:r>
          </a:p>
        </p:txBody>
      </p:sp>
    </p:spTree>
  </p:cSld>
  <p:clrMapOvr>
    <a:masterClrMapping/>
  </p:clrMapOvr>
  <p:transition spd="med"/>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 name="When to shower"/>
          <p:cNvSpPr txBox="1">
            <a:spLocks noGrp="1"/>
          </p:cNvSpPr>
          <p:nvPr>
            <p:ph type="title" idx="4294967295"/>
          </p:nvPr>
        </p:nvSpPr>
        <p:spPr>
          <a:xfrm>
            <a:off x="914399" y="503237"/>
            <a:ext cx="7313615" cy="868363"/>
          </a:xfrm>
          <a:prstGeom prst="rect">
            <a:avLst/>
          </a:prstGeom>
        </p:spPr>
        <p:txBody>
          <a:bodyPr>
            <a:normAutofit/>
          </a:bodyPr>
          <a:lstStyle/>
          <a:p>
            <a:r>
              <a:t>When to shower</a:t>
            </a:r>
          </a:p>
        </p:txBody>
      </p:sp>
      <p:sp>
        <p:nvSpPr>
          <p:cNvPr id="439" name="Wait 2 or 3 days…"/>
          <p:cNvSpPr txBox="1">
            <a:spLocks noGrp="1"/>
          </p:cNvSpPr>
          <p:nvPr>
            <p:ph type="body" idx="4294967295"/>
          </p:nvPr>
        </p:nvSpPr>
        <p:spPr>
          <a:xfrm>
            <a:off x="914399" y="1735136"/>
            <a:ext cx="7313615" cy="4056064"/>
          </a:xfrm>
          <a:prstGeom prst="rect">
            <a:avLst/>
          </a:prstGeom>
        </p:spPr>
        <p:txBody>
          <a:bodyPr>
            <a:normAutofit/>
          </a:bodyPr>
          <a:lstStyle/>
          <a:p>
            <a:pPr>
              <a:buBlip>
                <a:blip r:embed="rId2"/>
              </a:buBlip>
              <a:defRPr sz="3200"/>
            </a:pPr>
            <a:r>
              <a:t>Wait 2 or 3 days</a:t>
            </a:r>
          </a:p>
          <a:p>
            <a:pPr>
              <a:buBlip>
                <a:blip r:embed="rId2"/>
              </a:buBlip>
              <a:defRPr sz="3200"/>
            </a:pPr>
            <a:r>
              <a:t>when he showers, his testes dangle</a:t>
            </a:r>
          </a:p>
          <a:p>
            <a:pPr>
              <a:buBlip>
                <a:blip r:embed="rId2"/>
              </a:buBlip>
              <a:defRPr sz="3200"/>
            </a:pPr>
            <a:r>
              <a:t>can increase bleeding or bruising</a:t>
            </a:r>
          </a:p>
          <a:p>
            <a:pPr>
              <a:buBlip>
                <a:blip r:embed="rId2"/>
              </a:buBlip>
              <a:defRPr sz="3200"/>
            </a:pPr>
            <a:r>
              <a:t>not much evidence about infection</a:t>
            </a:r>
          </a:p>
        </p:txBody>
      </p:sp>
    </p:spTree>
  </p:cSld>
  <p:clrMapOvr>
    <a:masterClrMapping/>
  </p:clrMapOvr>
  <p:transition spd="med"/>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 name="Pain medications"/>
          <p:cNvSpPr txBox="1">
            <a:spLocks noGrp="1"/>
          </p:cNvSpPr>
          <p:nvPr>
            <p:ph type="title" idx="4294967295"/>
          </p:nvPr>
        </p:nvSpPr>
        <p:spPr>
          <a:xfrm>
            <a:off x="914399" y="503237"/>
            <a:ext cx="7313615" cy="868363"/>
          </a:xfrm>
          <a:prstGeom prst="rect">
            <a:avLst/>
          </a:prstGeom>
        </p:spPr>
        <p:txBody>
          <a:bodyPr>
            <a:normAutofit/>
          </a:bodyPr>
          <a:lstStyle/>
          <a:p>
            <a:r>
              <a:t>Pain medications</a:t>
            </a:r>
          </a:p>
        </p:txBody>
      </p:sp>
      <p:sp>
        <p:nvSpPr>
          <p:cNvPr id="442" name="Most men need only ibuprofen…"/>
          <p:cNvSpPr txBox="1">
            <a:spLocks noGrp="1"/>
          </p:cNvSpPr>
          <p:nvPr>
            <p:ph type="body" idx="4294967295"/>
          </p:nvPr>
        </p:nvSpPr>
        <p:spPr>
          <a:xfrm>
            <a:off x="914399" y="1735136"/>
            <a:ext cx="7313615" cy="4056064"/>
          </a:xfrm>
          <a:prstGeom prst="rect">
            <a:avLst/>
          </a:prstGeom>
        </p:spPr>
        <p:txBody>
          <a:bodyPr>
            <a:normAutofit/>
          </a:bodyPr>
          <a:lstStyle/>
          <a:p>
            <a:pPr>
              <a:buBlip>
                <a:blip r:embed="rId2"/>
              </a:buBlip>
              <a:defRPr sz="3200"/>
            </a:pPr>
            <a:r>
              <a:t>Most men need only ibuprofen</a:t>
            </a:r>
          </a:p>
          <a:p>
            <a:pPr marL="914400" lvl="1" indent="-457200">
              <a:spcBef>
                <a:spcPts val="600"/>
              </a:spcBef>
              <a:buBlip>
                <a:blip r:embed="rId3"/>
              </a:buBlip>
              <a:defRPr sz="2800"/>
            </a:pPr>
            <a:r>
              <a:t>400 to 600mg every eight hours with food</a:t>
            </a:r>
          </a:p>
          <a:p>
            <a:pPr marL="914400" lvl="1" indent="-457200">
              <a:spcBef>
                <a:spcPts val="600"/>
              </a:spcBef>
              <a:buBlip>
                <a:blip r:embed="rId3"/>
              </a:buBlip>
              <a:defRPr sz="2800"/>
            </a:pPr>
            <a:r>
              <a:t>this greatly helps the </a:t>
            </a:r>
            <a:r>
              <a:rPr>
                <a:latin typeface="+mj-lt"/>
                <a:ea typeface="+mj-ea"/>
                <a:cs typeface="+mj-cs"/>
                <a:sym typeface="Arial"/>
              </a:rPr>
              <a:t>“</a:t>
            </a:r>
            <a:r>
              <a:t>achy</a:t>
            </a:r>
            <a:r>
              <a:rPr>
                <a:latin typeface="+mj-lt"/>
                <a:ea typeface="+mj-ea"/>
                <a:cs typeface="+mj-cs"/>
                <a:sym typeface="Arial"/>
              </a:rPr>
              <a:t>”</a:t>
            </a:r>
            <a:r>
              <a:t> feeling</a:t>
            </a:r>
          </a:p>
          <a:p>
            <a:pPr>
              <a:buBlip>
                <a:blip r:embed="rId2"/>
              </a:buBlip>
              <a:defRPr sz="3200"/>
            </a:pPr>
            <a:r>
              <a:t>Acetaminophen also very useful</a:t>
            </a:r>
          </a:p>
          <a:p>
            <a:pPr marL="914400" lvl="1" indent="-457200">
              <a:spcBef>
                <a:spcPts val="600"/>
              </a:spcBef>
              <a:buBlip>
                <a:blip r:embed="rId3"/>
              </a:buBlip>
              <a:defRPr sz="2800"/>
            </a:pPr>
            <a:r>
              <a:t>don’t exceed 3,000mg per day</a:t>
            </a:r>
          </a:p>
        </p:txBody>
      </p:sp>
    </p:spTree>
  </p:cSld>
  <p:clrMapOvr>
    <a:masterClrMapping/>
  </p:clrMapOvr>
  <p:transition spd="med"/>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 name="Pain medications"/>
          <p:cNvSpPr txBox="1">
            <a:spLocks noGrp="1"/>
          </p:cNvSpPr>
          <p:nvPr>
            <p:ph type="title" idx="4294967295"/>
          </p:nvPr>
        </p:nvSpPr>
        <p:spPr>
          <a:xfrm>
            <a:off x="914399" y="503237"/>
            <a:ext cx="7313615" cy="868363"/>
          </a:xfrm>
          <a:prstGeom prst="rect">
            <a:avLst/>
          </a:prstGeom>
        </p:spPr>
        <p:txBody>
          <a:bodyPr>
            <a:normAutofit/>
          </a:bodyPr>
          <a:lstStyle/>
          <a:p>
            <a:r>
              <a:t>Pain medications</a:t>
            </a:r>
          </a:p>
        </p:txBody>
      </p:sp>
      <p:sp>
        <p:nvSpPr>
          <p:cNvPr id="445" name="Comfort care like…"/>
          <p:cNvSpPr txBox="1">
            <a:spLocks noGrp="1"/>
          </p:cNvSpPr>
          <p:nvPr>
            <p:ph type="body" idx="4294967295"/>
          </p:nvPr>
        </p:nvSpPr>
        <p:spPr>
          <a:xfrm>
            <a:off x="914399" y="1735136"/>
            <a:ext cx="7313615" cy="4056064"/>
          </a:xfrm>
          <a:prstGeom prst="rect">
            <a:avLst/>
          </a:prstGeom>
        </p:spPr>
        <p:txBody>
          <a:bodyPr>
            <a:normAutofit/>
          </a:bodyPr>
          <a:lstStyle/>
          <a:p>
            <a:pPr>
              <a:buBlip>
                <a:blip r:embed="rId3"/>
              </a:buBlip>
              <a:defRPr sz="3200"/>
            </a:pPr>
            <a:r>
              <a:t>Comfort care like</a:t>
            </a:r>
          </a:p>
          <a:p>
            <a:pPr marL="914400" lvl="1" indent="-457200">
              <a:spcBef>
                <a:spcPts val="600"/>
              </a:spcBef>
              <a:buBlip>
                <a:blip r:embed="rId4"/>
              </a:buBlip>
              <a:defRPr sz="2800"/>
            </a:pPr>
            <a:r>
              <a:t>scrotal support</a:t>
            </a:r>
          </a:p>
          <a:p>
            <a:pPr marL="914400" lvl="1" indent="-457200">
              <a:spcBef>
                <a:spcPts val="600"/>
              </a:spcBef>
              <a:buBlip>
                <a:blip r:embed="rId4"/>
              </a:buBlip>
              <a:defRPr sz="2800"/>
            </a:pPr>
            <a:r>
              <a:t>ice</a:t>
            </a:r>
          </a:p>
          <a:p>
            <a:pPr marL="914400" lvl="1" indent="-457200">
              <a:spcBef>
                <a:spcPts val="600"/>
              </a:spcBef>
              <a:buBlip>
                <a:blip r:embed="rId4"/>
              </a:buBlip>
              <a:defRPr sz="2800"/>
            </a:pPr>
            <a:r>
              <a:t>rest</a:t>
            </a:r>
          </a:p>
          <a:p>
            <a:pPr>
              <a:buBlip>
                <a:blip r:embed="rId3"/>
              </a:buBlip>
              <a:defRPr sz="3200"/>
            </a:pPr>
            <a:r>
              <a:t>much more important than medications</a:t>
            </a:r>
          </a:p>
        </p:txBody>
      </p:sp>
    </p:spTree>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Vasectomy Background"/>
          <p:cNvSpPr txBox="1">
            <a:spLocks noGrp="1"/>
          </p:cNvSpPr>
          <p:nvPr>
            <p:ph type="title" idx="4294967295"/>
          </p:nvPr>
        </p:nvSpPr>
        <p:spPr>
          <a:xfrm>
            <a:off x="314401" y="503237"/>
            <a:ext cx="8552508" cy="868363"/>
          </a:xfrm>
          <a:prstGeom prst="rect">
            <a:avLst/>
          </a:prstGeom>
        </p:spPr>
        <p:txBody>
          <a:bodyPr>
            <a:normAutofit/>
          </a:bodyPr>
          <a:lstStyle/>
          <a:p>
            <a:pPr>
              <a:defRPr sz="2800"/>
            </a:pPr>
            <a:r>
              <a:rPr lang="en-CA" sz="3600" dirty="0"/>
              <a:t>Use of Vasectomy Worldwide</a:t>
            </a:r>
            <a:endParaRPr lang="en-CA" sz="3600" dirty="0"/>
          </a:p>
        </p:txBody>
      </p:sp>
      <p:pic>
        <p:nvPicPr>
          <p:cNvPr id="1026" name="Picture 2" descr="https://ars.els-cdn.com/content/image/3-s2.0-B9780128036785001557-f00155-01-978012803678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152" y="1626781"/>
            <a:ext cx="8143005" cy="451883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6400800"/>
            <a:ext cx="9268691" cy="369332"/>
          </a:xfrm>
          <a:prstGeom prst="rect">
            <a:avLst/>
          </a:prstGeom>
        </p:spPr>
        <p:txBody>
          <a:bodyPr wrap="square">
            <a:spAutoFit/>
          </a:bodyPr>
          <a:lstStyle/>
          <a:p>
            <a:r>
              <a:rPr lang="en-CA" sz="1800" dirty="0" smtClean="0">
                <a:solidFill>
                  <a:srgbClr val="737373"/>
                </a:solidFill>
                <a:latin typeface="NexusSans"/>
              </a:rPr>
              <a:t>Population </a:t>
            </a:r>
            <a:r>
              <a:rPr lang="en-CA" sz="1800" dirty="0">
                <a:solidFill>
                  <a:srgbClr val="737373"/>
                </a:solidFill>
                <a:latin typeface="NexusSans"/>
              </a:rPr>
              <a:t>Reference, 2004. Bureau transitions in world population. </a:t>
            </a:r>
            <a:r>
              <a:rPr lang="en-CA" sz="1800" dirty="0" err="1">
                <a:solidFill>
                  <a:srgbClr val="737373"/>
                </a:solidFill>
                <a:latin typeface="NexusSans"/>
              </a:rPr>
              <a:t>Popul</a:t>
            </a:r>
            <a:r>
              <a:rPr lang="en-CA" sz="1800" dirty="0">
                <a:solidFill>
                  <a:srgbClr val="737373"/>
                </a:solidFill>
                <a:latin typeface="NexusSans"/>
              </a:rPr>
              <a:t>. Bull. 59, 1–40.</a:t>
            </a:r>
            <a:endParaRPr lang="en-CA" sz="1800" dirty="0"/>
          </a:p>
        </p:txBody>
      </p:sp>
      <p:sp>
        <p:nvSpPr>
          <p:cNvPr id="3" name="Ellipse 2"/>
          <p:cNvSpPr/>
          <p:nvPr/>
        </p:nvSpPr>
        <p:spPr>
          <a:xfrm>
            <a:off x="5264728" y="2244435"/>
            <a:ext cx="1136072" cy="942109"/>
          </a:xfrm>
          <a:prstGeom prst="ellips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CA" sz="2400" b="0" i="0" u="none" strike="noStrike" cap="none" spc="0" normalizeH="0" baseline="0">
              <a:ln>
                <a:noFill/>
              </a:ln>
              <a:solidFill>
                <a:srgbClr val="000000"/>
              </a:solidFill>
              <a:effectLst/>
              <a:uFillTx/>
              <a:latin typeface="+mn-lt"/>
              <a:ea typeface="+mn-ea"/>
              <a:cs typeface="+mn-cs"/>
              <a:sym typeface="Helvetica"/>
            </a:endParaRPr>
          </a:p>
        </p:txBody>
      </p:sp>
      <p:sp>
        <p:nvSpPr>
          <p:cNvPr id="7" name="Ellipse 6"/>
          <p:cNvSpPr/>
          <p:nvPr/>
        </p:nvSpPr>
        <p:spPr>
          <a:xfrm>
            <a:off x="342110" y="2812471"/>
            <a:ext cx="1136072" cy="942109"/>
          </a:xfrm>
          <a:prstGeom prst="ellips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CA" sz="2400" b="0" i="0" u="none" strike="noStrike" cap="none" spc="0" normalizeH="0" baseline="0">
              <a:ln>
                <a:noFill/>
              </a:ln>
              <a:solidFill>
                <a:srgbClr val="000000"/>
              </a:solidFill>
              <a:effectLst/>
              <a:uFillTx/>
              <a:latin typeface="+mn-lt"/>
              <a:ea typeface="+mn-ea"/>
              <a:cs typeface="+mn-cs"/>
              <a:sym typeface="Helvetica"/>
            </a:endParaRPr>
          </a:p>
        </p:txBody>
      </p:sp>
      <p:sp>
        <p:nvSpPr>
          <p:cNvPr id="8" name="Ellipse 7"/>
          <p:cNvSpPr/>
          <p:nvPr/>
        </p:nvSpPr>
        <p:spPr>
          <a:xfrm>
            <a:off x="5541818" y="3723971"/>
            <a:ext cx="1136072" cy="942109"/>
          </a:xfrm>
          <a:prstGeom prst="ellips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CA" sz="2400" b="0" i="0" u="none" strike="noStrike" cap="none" spc="0" normalizeH="0" baseline="0">
              <a:ln>
                <a:noFill/>
              </a:ln>
              <a:solidFill>
                <a:srgbClr val="000000"/>
              </a:solidFill>
              <a:effectLst/>
              <a:uFillTx/>
              <a:latin typeface="+mn-lt"/>
              <a:ea typeface="+mn-ea"/>
              <a:cs typeface="+mn-cs"/>
              <a:sym typeface="Helvetica"/>
            </a:endParaRPr>
          </a:p>
        </p:txBody>
      </p:sp>
      <p:sp>
        <p:nvSpPr>
          <p:cNvPr id="9" name="Ellipse 8"/>
          <p:cNvSpPr/>
          <p:nvPr/>
        </p:nvSpPr>
        <p:spPr>
          <a:xfrm>
            <a:off x="1177636" y="3886199"/>
            <a:ext cx="1136072" cy="942109"/>
          </a:xfrm>
          <a:prstGeom prst="ellips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CA" sz="2400" b="0" i="0" u="none" strike="noStrike" cap="none" spc="0" normalizeH="0" baseline="0">
              <a:ln>
                <a:noFill/>
              </a:ln>
              <a:solidFill>
                <a:srgbClr val="000000"/>
              </a:solidFill>
              <a:effectLst/>
              <a:uFillTx/>
              <a:latin typeface="+mn-lt"/>
              <a:ea typeface="+mn-ea"/>
              <a:cs typeface="+mn-cs"/>
              <a:sym typeface="Helvetica"/>
            </a:endParaRPr>
          </a:p>
        </p:txBody>
      </p:sp>
    </p:spTree>
  </p:cSld>
  <p:clrMapOvr>
    <a:masterClrMapping/>
  </p:clrMapOvr>
  <p:transition spd="med"/>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 name="Contraception"/>
          <p:cNvSpPr txBox="1">
            <a:spLocks noGrp="1"/>
          </p:cNvSpPr>
          <p:nvPr>
            <p:ph type="title" idx="4294967295"/>
          </p:nvPr>
        </p:nvSpPr>
        <p:spPr>
          <a:xfrm>
            <a:off x="914399" y="503237"/>
            <a:ext cx="7313615" cy="868363"/>
          </a:xfrm>
          <a:prstGeom prst="rect">
            <a:avLst/>
          </a:prstGeom>
        </p:spPr>
        <p:txBody>
          <a:bodyPr>
            <a:normAutofit/>
          </a:bodyPr>
          <a:lstStyle/>
          <a:p>
            <a:r>
              <a:t>Contraception</a:t>
            </a:r>
          </a:p>
        </p:txBody>
      </p:sp>
      <p:sp>
        <p:nvSpPr>
          <p:cNvPr id="450" name="After a vasectomy the man is still fertile!…"/>
          <p:cNvSpPr txBox="1">
            <a:spLocks noGrp="1"/>
          </p:cNvSpPr>
          <p:nvPr>
            <p:ph type="body" idx="4294967295"/>
          </p:nvPr>
        </p:nvSpPr>
        <p:spPr>
          <a:xfrm>
            <a:off x="914399" y="1735136"/>
            <a:ext cx="7313615" cy="4056064"/>
          </a:xfrm>
          <a:prstGeom prst="rect">
            <a:avLst/>
          </a:prstGeom>
        </p:spPr>
        <p:txBody>
          <a:bodyPr>
            <a:normAutofit/>
          </a:bodyPr>
          <a:lstStyle/>
          <a:p>
            <a:pPr>
              <a:buBlip>
                <a:blip r:embed="rId2"/>
              </a:buBlip>
              <a:defRPr sz="3200"/>
            </a:pPr>
            <a:r>
              <a:rPr dirty="0"/>
              <a:t>After a vasectomy the man is still </a:t>
            </a:r>
            <a:r>
              <a:rPr dirty="0" smtClean="0"/>
              <a:t>fertile</a:t>
            </a:r>
            <a:r>
              <a:rPr lang="fr-CA" dirty="0" smtClean="0"/>
              <a:t> for a few </a:t>
            </a:r>
            <a:r>
              <a:rPr lang="fr-CA" dirty="0" err="1" smtClean="0"/>
              <a:t>months</a:t>
            </a:r>
            <a:r>
              <a:rPr dirty="0" smtClean="0"/>
              <a:t>!</a:t>
            </a:r>
            <a:endParaRPr dirty="0"/>
          </a:p>
          <a:p>
            <a:pPr>
              <a:buBlip>
                <a:blip r:embed="rId2"/>
              </a:buBlip>
              <a:defRPr sz="3200"/>
            </a:pPr>
            <a:r>
              <a:rPr dirty="0"/>
              <a:t>Sperm can hide in </a:t>
            </a:r>
          </a:p>
          <a:p>
            <a:pPr marL="914400" lvl="1" indent="-457200">
              <a:spcBef>
                <a:spcPts val="600"/>
              </a:spcBef>
              <a:buBlip>
                <a:blip r:embed="rId3"/>
              </a:buBlip>
              <a:defRPr sz="2800"/>
            </a:pPr>
            <a:r>
              <a:rPr dirty="0"/>
              <a:t>the tubes</a:t>
            </a:r>
          </a:p>
          <a:p>
            <a:pPr marL="914400" lvl="1" indent="-457200">
              <a:spcBef>
                <a:spcPts val="600"/>
              </a:spcBef>
              <a:buBlip>
                <a:blip r:embed="rId3"/>
              </a:buBlip>
              <a:defRPr sz="2800"/>
            </a:pPr>
            <a:r>
              <a:rPr dirty="0"/>
              <a:t>the prostate</a:t>
            </a:r>
          </a:p>
          <a:p>
            <a:pPr marL="914400" lvl="1" indent="-457200">
              <a:spcBef>
                <a:spcPts val="600"/>
              </a:spcBef>
              <a:buBlip>
                <a:blip r:embed="rId3"/>
              </a:buBlip>
              <a:defRPr sz="2800"/>
            </a:pPr>
            <a:r>
              <a:rPr dirty="0"/>
              <a:t>the seminal vesicles</a:t>
            </a:r>
          </a:p>
        </p:txBody>
      </p:sp>
      <p:pic>
        <p:nvPicPr>
          <p:cNvPr id="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7417" y="3506786"/>
            <a:ext cx="2736850"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 name="Contraception"/>
          <p:cNvSpPr txBox="1">
            <a:spLocks noGrp="1"/>
          </p:cNvSpPr>
          <p:nvPr>
            <p:ph type="title" idx="4294967295"/>
          </p:nvPr>
        </p:nvSpPr>
        <p:spPr>
          <a:xfrm>
            <a:off x="914399" y="503237"/>
            <a:ext cx="7313615" cy="868363"/>
          </a:xfrm>
          <a:prstGeom prst="rect">
            <a:avLst/>
          </a:prstGeom>
        </p:spPr>
        <p:txBody>
          <a:bodyPr>
            <a:normAutofit/>
          </a:bodyPr>
          <a:lstStyle/>
          <a:p>
            <a:r>
              <a:t>Contraception</a:t>
            </a:r>
          </a:p>
        </p:txBody>
      </p:sp>
      <p:sp>
        <p:nvSpPr>
          <p:cNvPr id="453" name="He must continue to use contraception after his vasectomy until his semen analysis is clear!"/>
          <p:cNvSpPr txBox="1">
            <a:spLocks noGrp="1"/>
          </p:cNvSpPr>
          <p:nvPr>
            <p:ph type="body" idx="4294967295"/>
          </p:nvPr>
        </p:nvSpPr>
        <p:spPr>
          <a:xfrm>
            <a:off x="914399" y="1735136"/>
            <a:ext cx="7313615" cy="4056064"/>
          </a:xfrm>
          <a:prstGeom prst="rect">
            <a:avLst/>
          </a:prstGeom>
        </p:spPr>
        <p:txBody>
          <a:bodyPr>
            <a:normAutofit/>
          </a:bodyPr>
          <a:lstStyle>
            <a:lvl1pPr>
              <a:buBlip>
                <a:blip r:embed="rId2"/>
              </a:buBlip>
              <a:defRPr sz="3600"/>
            </a:lvl1pPr>
          </a:lstStyle>
          <a:p>
            <a:r>
              <a:t>He must continue to use contraception after his vasectomy until his semen analysis is clear!</a:t>
            </a:r>
          </a:p>
        </p:txBody>
      </p:sp>
    </p:spTree>
  </p:cSld>
  <p:clrMapOvr>
    <a:masterClrMapping/>
  </p:clrMapOvr>
  <p:transition spd="med"/>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 name="When to bring semen to lab"/>
          <p:cNvSpPr txBox="1">
            <a:spLocks noGrp="1"/>
          </p:cNvSpPr>
          <p:nvPr>
            <p:ph type="title" idx="4294967295"/>
          </p:nvPr>
        </p:nvSpPr>
        <p:spPr>
          <a:xfrm>
            <a:off x="914399" y="503237"/>
            <a:ext cx="7313615" cy="868363"/>
          </a:xfrm>
          <a:prstGeom prst="rect">
            <a:avLst/>
          </a:prstGeom>
        </p:spPr>
        <p:txBody>
          <a:bodyPr>
            <a:normAutofit/>
          </a:bodyPr>
          <a:lstStyle/>
          <a:p>
            <a:r>
              <a:t>When to bring semen to lab</a:t>
            </a:r>
          </a:p>
        </p:txBody>
      </p:sp>
      <p:sp>
        <p:nvSpPr>
          <p:cNvPr id="456" name="Years ago, we said 8 to 10 weeks…"/>
          <p:cNvSpPr txBox="1">
            <a:spLocks noGrp="1"/>
          </p:cNvSpPr>
          <p:nvPr>
            <p:ph type="body" idx="4294967295"/>
          </p:nvPr>
        </p:nvSpPr>
        <p:spPr>
          <a:xfrm>
            <a:off x="914399" y="1735136"/>
            <a:ext cx="7313615" cy="4056064"/>
          </a:xfrm>
          <a:prstGeom prst="rect">
            <a:avLst/>
          </a:prstGeom>
        </p:spPr>
        <p:txBody>
          <a:bodyPr>
            <a:normAutofit/>
          </a:bodyPr>
          <a:lstStyle/>
          <a:p>
            <a:pPr>
              <a:buBlip>
                <a:blip r:embed="rId3"/>
              </a:buBlip>
              <a:defRPr sz="3200"/>
            </a:pPr>
            <a:r>
              <a:t>Years ago, we said 8 to 10 weeks</a:t>
            </a:r>
          </a:p>
          <a:p>
            <a:pPr>
              <a:buBlip>
                <a:blip r:embed="rId3"/>
              </a:buBlip>
              <a:defRPr sz="3200"/>
            </a:pPr>
            <a:r>
              <a:t>Now, say </a:t>
            </a:r>
            <a:r>
              <a:rPr>
                <a:latin typeface="+mj-lt"/>
                <a:ea typeface="+mj-ea"/>
                <a:cs typeface="+mj-cs"/>
                <a:sym typeface="Arial"/>
              </a:rPr>
              <a:t>“</a:t>
            </a:r>
            <a:r>
              <a:rPr u="sng"/>
              <a:t>At least 3 months.</a:t>
            </a:r>
            <a:r>
              <a:rPr u="sng">
                <a:latin typeface="+mj-lt"/>
                <a:ea typeface="+mj-ea"/>
                <a:cs typeface="+mj-cs"/>
                <a:sym typeface="Arial"/>
              </a:rPr>
              <a:t>”</a:t>
            </a:r>
          </a:p>
          <a:p>
            <a:pPr>
              <a:buBlip>
                <a:blip r:embed="rId3"/>
              </a:buBlip>
              <a:defRPr sz="2800"/>
            </a:pPr>
            <a:endParaRPr u="sng">
              <a:latin typeface="+mj-lt"/>
              <a:ea typeface="+mj-ea"/>
              <a:cs typeface="+mj-cs"/>
              <a:sym typeface="Arial"/>
            </a:endParaRPr>
          </a:p>
          <a:p>
            <a:pPr>
              <a:buBlip>
                <a:blip r:embed="rId3"/>
              </a:buBlip>
              <a:defRPr sz="2800"/>
            </a:pPr>
            <a:r>
              <a:t>Sperm can hide in various places and cause you much follow-up hassles.</a:t>
            </a:r>
          </a:p>
        </p:txBody>
      </p:sp>
    </p:spTree>
  </p:cSld>
  <p:clrMapOvr>
    <a:masterClrMapping/>
  </p:clrMapOvr>
  <p:transition spd="med"/>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 name="Normal changes after a vas"/>
          <p:cNvSpPr txBox="1">
            <a:spLocks noGrp="1"/>
          </p:cNvSpPr>
          <p:nvPr>
            <p:ph type="title" idx="4294967295"/>
          </p:nvPr>
        </p:nvSpPr>
        <p:spPr>
          <a:xfrm>
            <a:off x="914399" y="503237"/>
            <a:ext cx="7313615" cy="868363"/>
          </a:xfrm>
          <a:prstGeom prst="rect">
            <a:avLst/>
          </a:prstGeom>
        </p:spPr>
        <p:txBody>
          <a:bodyPr>
            <a:normAutofit/>
          </a:bodyPr>
          <a:lstStyle/>
          <a:p>
            <a:r>
              <a:t>Normal changes after a vas</a:t>
            </a:r>
          </a:p>
        </p:txBody>
      </p:sp>
      <p:sp>
        <p:nvSpPr>
          <p:cNvPr id="461" name="most men have no visible changes…"/>
          <p:cNvSpPr txBox="1">
            <a:spLocks noGrp="1"/>
          </p:cNvSpPr>
          <p:nvPr>
            <p:ph type="body" idx="4294967295"/>
          </p:nvPr>
        </p:nvSpPr>
        <p:spPr>
          <a:xfrm>
            <a:off x="914399" y="1735136"/>
            <a:ext cx="7313615" cy="4056064"/>
          </a:xfrm>
          <a:prstGeom prst="rect">
            <a:avLst/>
          </a:prstGeom>
        </p:spPr>
        <p:txBody>
          <a:bodyPr>
            <a:normAutofit/>
          </a:bodyPr>
          <a:lstStyle/>
          <a:p>
            <a:pPr>
              <a:buBlip>
                <a:blip r:embed="rId2"/>
              </a:buBlip>
              <a:defRPr sz="3200"/>
            </a:pPr>
            <a:r>
              <a:t>most men have no visible changes</a:t>
            </a:r>
          </a:p>
          <a:p>
            <a:pPr>
              <a:buBlip>
                <a:blip r:embed="rId2"/>
              </a:buBlip>
              <a:defRPr sz="3200"/>
            </a:pPr>
            <a:r>
              <a:t>many men get bruising </a:t>
            </a:r>
          </a:p>
          <a:p>
            <a:pPr marL="914400" lvl="1" indent="-457200">
              <a:spcBef>
                <a:spcPts val="600"/>
              </a:spcBef>
              <a:buBlip>
                <a:blip r:embed="rId3"/>
              </a:buBlip>
              <a:defRPr sz="2800"/>
            </a:pPr>
            <a:r>
              <a:t>on the scrotum</a:t>
            </a:r>
          </a:p>
          <a:p>
            <a:pPr marL="914400" lvl="1" indent="-457200">
              <a:spcBef>
                <a:spcPts val="600"/>
              </a:spcBef>
              <a:buBlip>
                <a:blip r:embed="rId3"/>
              </a:buBlip>
              <a:defRPr sz="2800"/>
            </a:pPr>
            <a:r>
              <a:t>on the penis</a:t>
            </a:r>
          </a:p>
          <a:p>
            <a:pPr marL="914400" lvl="1" indent="-457200">
              <a:spcBef>
                <a:spcPts val="600"/>
              </a:spcBef>
              <a:buBlip>
                <a:blip r:embed="rId3"/>
              </a:buBlip>
              <a:defRPr sz="2800"/>
            </a:pPr>
            <a:r>
              <a:t>on the upper legs </a:t>
            </a:r>
          </a:p>
        </p:txBody>
      </p:sp>
    </p:spTree>
  </p:cSld>
  <p:clrMapOvr>
    <a:masterClrMapping/>
  </p:clrMapOvr>
  <p:transition spd="med"/>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 name="Normal changes after a vas"/>
          <p:cNvSpPr txBox="1">
            <a:spLocks noGrp="1"/>
          </p:cNvSpPr>
          <p:nvPr>
            <p:ph type="title" idx="4294967295"/>
          </p:nvPr>
        </p:nvSpPr>
        <p:spPr>
          <a:xfrm>
            <a:off x="914399" y="503237"/>
            <a:ext cx="7313615" cy="868363"/>
          </a:xfrm>
          <a:prstGeom prst="rect">
            <a:avLst/>
          </a:prstGeom>
        </p:spPr>
        <p:txBody>
          <a:bodyPr>
            <a:normAutofit/>
          </a:bodyPr>
          <a:lstStyle/>
          <a:p>
            <a:r>
              <a:t>Normal changes after a vas</a:t>
            </a:r>
          </a:p>
        </p:txBody>
      </p:sp>
      <p:sp>
        <p:nvSpPr>
          <p:cNvPr id="464" name="Some men are quite comfortable…"/>
          <p:cNvSpPr txBox="1">
            <a:spLocks noGrp="1"/>
          </p:cNvSpPr>
          <p:nvPr>
            <p:ph type="body" idx="4294967295"/>
          </p:nvPr>
        </p:nvSpPr>
        <p:spPr>
          <a:xfrm>
            <a:off x="914399" y="1735136"/>
            <a:ext cx="7313615" cy="4056064"/>
          </a:xfrm>
          <a:prstGeom prst="rect">
            <a:avLst/>
          </a:prstGeom>
        </p:spPr>
        <p:txBody>
          <a:bodyPr>
            <a:normAutofit/>
          </a:bodyPr>
          <a:lstStyle/>
          <a:p>
            <a:pPr>
              <a:buBlip>
                <a:blip r:embed="rId2"/>
              </a:buBlip>
              <a:defRPr sz="2800"/>
            </a:pPr>
            <a:r>
              <a:t>Some men are quite comfortable</a:t>
            </a:r>
          </a:p>
          <a:p>
            <a:pPr>
              <a:buBlip>
                <a:blip r:embed="rId2"/>
              </a:buBlip>
              <a:defRPr sz="2800"/>
            </a:pPr>
            <a:r>
              <a:t>many men are sore</a:t>
            </a:r>
          </a:p>
          <a:p>
            <a:pPr marL="914400" lvl="1" indent="-457200">
              <a:spcBef>
                <a:spcPts val="600"/>
              </a:spcBef>
              <a:buBlip>
                <a:blip r:embed="rId3"/>
              </a:buBlip>
              <a:defRPr>
                <a:latin typeface="+mj-lt"/>
                <a:ea typeface="+mj-ea"/>
                <a:cs typeface="+mj-cs"/>
                <a:sym typeface="Arial"/>
              </a:defRPr>
            </a:pPr>
            <a:r>
              <a:t>“</a:t>
            </a:r>
            <a:r>
              <a:rPr>
                <a:latin typeface="Goudy Old Style"/>
                <a:ea typeface="Goudy Old Style"/>
                <a:cs typeface="Goudy Old Style"/>
                <a:sym typeface="Goudy Old Style"/>
              </a:rPr>
              <a:t>like I got kicked in the nuts</a:t>
            </a:r>
            <a:r>
              <a:t>”</a:t>
            </a:r>
          </a:p>
          <a:p>
            <a:pPr>
              <a:buBlip>
                <a:blip r:embed="rId2"/>
              </a:buBlip>
              <a:defRPr sz="2800"/>
            </a:pPr>
            <a:r>
              <a:t>soreness is very common with</a:t>
            </a:r>
          </a:p>
          <a:p>
            <a:pPr marL="914400" lvl="1" indent="-457200">
              <a:spcBef>
                <a:spcPts val="600"/>
              </a:spcBef>
              <a:buBlip>
                <a:blip r:embed="rId3"/>
              </a:buBlip>
            </a:pPr>
            <a:r>
              <a:t>walking up stairs</a:t>
            </a:r>
          </a:p>
          <a:p>
            <a:pPr marL="914400" lvl="1" indent="-457200">
              <a:spcBef>
                <a:spcPts val="600"/>
              </a:spcBef>
              <a:buBlip>
                <a:blip r:embed="rId3"/>
              </a:buBlip>
            </a:pPr>
            <a:r>
              <a:t>sidestepping into a car</a:t>
            </a:r>
          </a:p>
          <a:p>
            <a:pPr marL="914400" lvl="1" indent="-457200">
              <a:spcBef>
                <a:spcPts val="600"/>
              </a:spcBef>
              <a:buBlip>
                <a:blip r:embed="rId3"/>
              </a:buBlip>
            </a:pPr>
            <a:r>
              <a:t>any vigorous physical activity</a:t>
            </a:r>
          </a:p>
        </p:txBody>
      </p:sp>
    </p:spTree>
  </p:cSld>
  <p:clrMapOvr>
    <a:masterClrMapping/>
  </p:clrMapOvr>
  <p:transition spd="med"/>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 name="Phone Calls"/>
          <p:cNvSpPr txBox="1">
            <a:spLocks noGrp="1"/>
          </p:cNvSpPr>
          <p:nvPr>
            <p:ph type="title" idx="4294967295"/>
          </p:nvPr>
        </p:nvSpPr>
        <p:spPr>
          <a:xfrm>
            <a:off x="914399" y="503237"/>
            <a:ext cx="7313615" cy="868363"/>
          </a:xfrm>
          <a:prstGeom prst="rect">
            <a:avLst/>
          </a:prstGeom>
        </p:spPr>
        <p:txBody>
          <a:bodyPr>
            <a:normAutofit/>
          </a:bodyPr>
          <a:lstStyle/>
          <a:p>
            <a:r>
              <a:t>Phone Calls</a:t>
            </a:r>
          </a:p>
        </p:txBody>
      </p:sp>
      <p:sp>
        <p:nvSpPr>
          <p:cNvPr id="467" name="Many men call after their vasectomies…"/>
          <p:cNvSpPr txBox="1">
            <a:spLocks noGrp="1"/>
          </p:cNvSpPr>
          <p:nvPr>
            <p:ph type="body" idx="4294967295"/>
          </p:nvPr>
        </p:nvSpPr>
        <p:spPr>
          <a:xfrm>
            <a:off x="914399" y="1735136"/>
            <a:ext cx="7313615" cy="4056064"/>
          </a:xfrm>
          <a:prstGeom prst="rect">
            <a:avLst/>
          </a:prstGeom>
        </p:spPr>
        <p:txBody>
          <a:bodyPr>
            <a:normAutofit/>
          </a:bodyPr>
          <a:lstStyle/>
          <a:p>
            <a:pPr>
              <a:buBlip>
                <a:blip r:embed="rId2"/>
              </a:buBlip>
              <a:defRPr sz="3200"/>
            </a:pPr>
            <a:r>
              <a:t>Many men call after their vasectomies</a:t>
            </a:r>
          </a:p>
          <a:p>
            <a:pPr>
              <a:buBlip>
                <a:blip r:embed="rId2"/>
              </a:buBlip>
              <a:defRPr sz="3200"/>
            </a:pPr>
            <a:r>
              <a:t>Good post-op counseling can prevent many of these calls</a:t>
            </a:r>
          </a:p>
        </p:txBody>
      </p:sp>
    </p:spTree>
  </p:cSld>
  <p:clrMapOvr>
    <a:masterClrMapping/>
  </p:clrMapOvr>
  <p:transition spd="med"/>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9" name="Rare complaints"/>
          <p:cNvSpPr txBox="1">
            <a:spLocks noGrp="1"/>
          </p:cNvSpPr>
          <p:nvPr>
            <p:ph type="title" idx="4294967295"/>
          </p:nvPr>
        </p:nvSpPr>
        <p:spPr>
          <a:xfrm>
            <a:off x="914399" y="503237"/>
            <a:ext cx="7313615" cy="868363"/>
          </a:xfrm>
          <a:prstGeom prst="rect">
            <a:avLst/>
          </a:prstGeom>
        </p:spPr>
        <p:txBody>
          <a:bodyPr>
            <a:normAutofit/>
          </a:bodyPr>
          <a:lstStyle/>
          <a:p>
            <a:r>
              <a:t>Rare complaints</a:t>
            </a:r>
          </a:p>
        </p:txBody>
      </p:sp>
      <p:sp>
        <p:nvSpPr>
          <p:cNvPr id="470" name="If they have pus, fever, discharge, or redness of the wound, have them come right in for evaluation."/>
          <p:cNvSpPr txBox="1">
            <a:spLocks noGrp="1"/>
          </p:cNvSpPr>
          <p:nvPr>
            <p:ph type="body" idx="4294967295"/>
          </p:nvPr>
        </p:nvSpPr>
        <p:spPr>
          <a:xfrm>
            <a:off x="914399" y="1735136"/>
            <a:ext cx="7313615" cy="4056064"/>
          </a:xfrm>
          <a:prstGeom prst="rect">
            <a:avLst/>
          </a:prstGeom>
        </p:spPr>
        <p:txBody>
          <a:bodyPr>
            <a:normAutofit/>
          </a:bodyPr>
          <a:lstStyle>
            <a:lvl1pPr>
              <a:buBlip>
                <a:blip r:embed="rId3"/>
              </a:buBlip>
              <a:defRPr sz="3200"/>
            </a:lvl1pPr>
          </a:lstStyle>
          <a:p>
            <a:r>
              <a:t>If they have pus, fever, discharge, or redness of the wound, have them come right in for evaluation.</a:t>
            </a:r>
          </a:p>
        </p:txBody>
      </p:sp>
    </p:spTree>
  </p:cSld>
  <p:clrMapOvr>
    <a:masterClrMapping/>
  </p:clrMapOvr>
  <p:transition spd="med"/>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 name="Clinic Follow-Up"/>
          <p:cNvSpPr txBox="1">
            <a:spLocks noGrp="1"/>
          </p:cNvSpPr>
          <p:nvPr>
            <p:ph type="title" idx="4294967295"/>
          </p:nvPr>
        </p:nvSpPr>
        <p:spPr>
          <a:xfrm>
            <a:off x="914399" y="503237"/>
            <a:ext cx="7313615" cy="868363"/>
          </a:xfrm>
          <a:prstGeom prst="rect">
            <a:avLst/>
          </a:prstGeom>
        </p:spPr>
        <p:txBody>
          <a:bodyPr>
            <a:normAutofit/>
          </a:bodyPr>
          <a:lstStyle/>
          <a:p>
            <a:r>
              <a:t>Clinic Follow-Up</a:t>
            </a:r>
          </a:p>
        </p:txBody>
      </p:sp>
      <p:sp>
        <p:nvSpPr>
          <p:cNvPr id="475" name="Major complications are rare.…"/>
          <p:cNvSpPr txBox="1">
            <a:spLocks noGrp="1"/>
          </p:cNvSpPr>
          <p:nvPr>
            <p:ph type="body" idx="4294967295"/>
          </p:nvPr>
        </p:nvSpPr>
        <p:spPr>
          <a:xfrm>
            <a:off x="914399" y="1735136"/>
            <a:ext cx="7313615" cy="4056064"/>
          </a:xfrm>
          <a:prstGeom prst="rect">
            <a:avLst/>
          </a:prstGeom>
        </p:spPr>
        <p:txBody>
          <a:bodyPr>
            <a:normAutofit/>
          </a:bodyPr>
          <a:lstStyle/>
          <a:p>
            <a:pPr>
              <a:buBlip>
                <a:blip r:embed="rId2"/>
              </a:buBlip>
              <a:defRPr sz="3200"/>
            </a:pPr>
            <a:r>
              <a:t>Major complications are rare.</a:t>
            </a:r>
          </a:p>
          <a:p>
            <a:pPr>
              <a:buBlip>
                <a:blip r:embed="rId2"/>
              </a:buBlip>
              <a:defRPr sz="3200"/>
            </a:pPr>
            <a:r>
              <a:t>Most complaints respond to common sense.</a:t>
            </a:r>
          </a:p>
        </p:txBody>
      </p:sp>
    </p:spTree>
  </p:cSld>
  <p:clrMapOvr>
    <a:masterClrMapping/>
  </p:clrMapOvr>
  <p:transition spd="med"/>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 name="Vasectomy Risks"/>
          <p:cNvSpPr txBox="1">
            <a:spLocks noGrp="1"/>
          </p:cNvSpPr>
          <p:nvPr>
            <p:ph type="title" idx="4294967295"/>
          </p:nvPr>
        </p:nvSpPr>
        <p:spPr>
          <a:xfrm>
            <a:off x="914399" y="503237"/>
            <a:ext cx="7313615" cy="868363"/>
          </a:xfrm>
          <a:prstGeom prst="rect">
            <a:avLst/>
          </a:prstGeom>
        </p:spPr>
        <p:txBody>
          <a:bodyPr>
            <a:normAutofit fontScale="90000"/>
          </a:bodyPr>
          <a:lstStyle/>
          <a:p>
            <a:r>
              <a:rPr dirty="0"/>
              <a:t>Vasectomy </a:t>
            </a:r>
            <a:r>
              <a:rPr lang="fr-CA" dirty="0" smtClean="0"/>
              <a:t>Possible Complications </a:t>
            </a:r>
            <a:endParaRPr dirty="0"/>
          </a:p>
        </p:txBody>
      </p:sp>
      <p:sp>
        <p:nvSpPr>
          <p:cNvPr id="390" name="bleeding…"/>
          <p:cNvSpPr txBox="1">
            <a:spLocks noGrp="1"/>
          </p:cNvSpPr>
          <p:nvPr>
            <p:ph type="body" idx="4294967295"/>
          </p:nvPr>
        </p:nvSpPr>
        <p:spPr>
          <a:xfrm>
            <a:off x="914399" y="1371600"/>
            <a:ext cx="7313615" cy="4056063"/>
          </a:xfrm>
          <a:prstGeom prst="rect">
            <a:avLst/>
          </a:prstGeom>
        </p:spPr>
        <p:txBody>
          <a:bodyPr>
            <a:normAutofit/>
          </a:bodyPr>
          <a:lstStyle/>
          <a:p>
            <a:pPr marL="394017" indent="-394017" defTabSz="777240">
              <a:spcBef>
                <a:spcPts val="1700"/>
              </a:spcBef>
              <a:buBlip>
                <a:blip r:embed="rId3"/>
              </a:buBlip>
              <a:defRPr sz="2000"/>
            </a:pPr>
            <a:r>
              <a:rPr lang="en-CA" dirty="0" smtClean="0"/>
              <a:t>B</a:t>
            </a:r>
            <a:r>
              <a:rPr dirty="0" err="1" smtClean="0"/>
              <a:t>leeding</a:t>
            </a:r>
            <a:r>
              <a:rPr lang="fr-CA" dirty="0" smtClean="0"/>
              <a:t> (1%)</a:t>
            </a:r>
            <a:endParaRPr dirty="0"/>
          </a:p>
          <a:p>
            <a:pPr marL="394017" indent="-394017" defTabSz="777240">
              <a:spcBef>
                <a:spcPts val="1700"/>
              </a:spcBef>
              <a:buBlip>
                <a:blip r:embed="rId3"/>
              </a:buBlip>
              <a:defRPr sz="2000"/>
            </a:pPr>
            <a:r>
              <a:rPr lang="en-CA" dirty="0" smtClean="0"/>
              <a:t>I</a:t>
            </a:r>
            <a:r>
              <a:rPr dirty="0" err="1" smtClean="0"/>
              <a:t>nfection</a:t>
            </a:r>
            <a:r>
              <a:rPr lang="fr-CA" dirty="0" smtClean="0"/>
              <a:t> (1%)</a:t>
            </a:r>
            <a:endParaRPr dirty="0"/>
          </a:p>
          <a:p>
            <a:pPr marL="394017" indent="-394017" defTabSz="777240">
              <a:spcBef>
                <a:spcPts val="1700"/>
              </a:spcBef>
              <a:buBlip>
                <a:blip r:embed="rId3"/>
              </a:buBlip>
              <a:defRPr sz="2000"/>
            </a:pPr>
            <a:r>
              <a:rPr lang="en-CA" dirty="0" smtClean="0"/>
              <a:t>H</a:t>
            </a:r>
            <a:r>
              <a:rPr dirty="0" err="1" smtClean="0"/>
              <a:t>ematoma</a:t>
            </a:r>
            <a:r>
              <a:rPr lang="fr-CA" dirty="0" smtClean="0"/>
              <a:t> (1%)</a:t>
            </a:r>
            <a:endParaRPr dirty="0"/>
          </a:p>
          <a:p>
            <a:pPr marL="394017" indent="-394017" defTabSz="777240">
              <a:spcBef>
                <a:spcPts val="1700"/>
              </a:spcBef>
              <a:buBlip>
                <a:blip r:embed="rId3"/>
              </a:buBlip>
              <a:defRPr sz="2000"/>
            </a:pPr>
            <a:r>
              <a:rPr dirty="0"/>
              <a:t>granuloma</a:t>
            </a:r>
          </a:p>
          <a:p>
            <a:pPr marL="394017" indent="-394017" defTabSz="777240">
              <a:spcBef>
                <a:spcPts val="1700"/>
              </a:spcBef>
              <a:buBlip>
                <a:blip r:embed="rId3"/>
              </a:buBlip>
              <a:defRPr sz="2000"/>
            </a:pPr>
            <a:r>
              <a:rPr dirty="0"/>
              <a:t>testicular atrophy</a:t>
            </a:r>
          </a:p>
          <a:p>
            <a:pPr marL="394017" indent="-394017" defTabSz="777240">
              <a:spcBef>
                <a:spcPts val="1700"/>
              </a:spcBef>
              <a:buBlip>
                <a:blip r:embed="rId3"/>
              </a:buBlip>
              <a:defRPr sz="2000"/>
            </a:pPr>
            <a:r>
              <a:rPr dirty="0"/>
              <a:t>continuing </a:t>
            </a:r>
            <a:r>
              <a:rPr dirty="0" smtClean="0"/>
              <a:t>fertility</a:t>
            </a:r>
            <a:r>
              <a:rPr lang="fr-CA" dirty="0" smtClean="0"/>
              <a:t> (recanalisation) (0.1%)</a:t>
            </a:r>
            <a:endParaRPr dirty="0"/>
          </a:p>
          <a:p>
            <a:pPr marL="394017" indent="-394017" defTabSz="777240">
              <a:spcBef>
                <a:spcPts val="1700"/>
              </a:spcBef>
              <a:buBlip>
                <a:blip r:embed="rId3"/>
              </a:buBlip>
              <a:defRPr sz="2000"/>
            </a:pPr>
            <a:r>
              <a:rPr dirty="0"/>
              <a:t>post-vasectomy chronic </a:t>
            </a:r>
            <a:r>
              <a:rPr dirty="0" smtClean="0"/>
              <a:t>pain</a:t>
            </a:r>
            <a:r>
              <a:rPr lang="fr-CA" dirty="0" smtClean="0"/>
              <a:t> (1%)</a:t>
            </a:r>
            <a:endParaRPr dirty="0"/>
          </a:p>
          <a:p>
            <a:pPr marL="394017" indent="-394017" defTabSz="777240">
              <a:spcBef>
                <a:spcPts val="1700"/>
              </a:spcBef>
              <a:buBlip>
                <a:blip r:embed="rId3"/>
              </a:buBlip>
              <a:defRPr sz="2000"/>
            </a:pPr>
            <a:r>
              <a:rPr dirty="0"/>
              <a:t>regret</a:t>
            </a:r>
          </a:p>
        </p:txBody>
      </p:sp>
    </p:spTree>
    <p:extLst>
      <p:ext uri="{BB962C8B-B14F-4D97-AF65-F5344CB8AC3E}">
        <p14:creationId xmlns:p14="http://schemas.microsoft.com/office/powerpoint/2010/main" val="152694569"/>
      </p:ext>
    </p:extLst>
  </p:cSld>
  <p:clrMapOvr>
    <a:masterClrMapping/>
  </p:clrMapOvr>
  <p:transition spd="med"/>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 name="Bruising in Clinic"/>
          <p:cNvSpPr txBox="1">
            <a:spLocks noGrp="1"/>
          </p:cNvSpPr>
          <p:nvPr>
            <p:ph type="title" idx="4294967295"/>
          </p:nvPr>
        </p:nvSpPr>
        <p:spPr>
          <a:xfrm>
            <a:off x="914399" y="503237"/>
            <a:ext cx="7313615" cy="868363"/>
          </a:xfrm>
          <a:prstGeom prst="rect">
            <a:avLst/>
          </a:prstGeom>
        </p:spPr>
        <p:txBody>
          <a:bodyPr>
            <a:normAutofit/>
          </a:bodyPr>
          <a:lstStyle/>
          <a:p>
            <a:r>
              <a:t>Bruising in Clinic</a:t>
            </a:r>
          </a:p>
        </p:txBody>
      </p:sp>
      <p:sp>
        <p:nvSpPr>
          <p:cNvPr id="478" name="Minor bruising…"/>
          <p:cNvSpPr txBox="1">
            <a:spLocks noGrp="1"/>
          </p:cNvSpPr>
          <p:nvPr>
            <p:ph type="body" idx="4294967295"/>
          </p:nvPr>
        </p:nvSpPr>
        <p:spPr>
          <a:xfrm>
            <a:off x="914399" y="1735136"/>
            <a:ext cx="7313615" cy="4056064"/>
          </a:xfrm>
          <a:prstGeom prst="rect">
            <a:avLst/>
          </a:prstGeom>
        </p:spPr>
        <p:txBody>
          <a:bodyPr>
            <a:normAutofit/>
          </a:bodyPr>
          <a:lstStyle/>
          <a:p>
            <a:pPr>
              <a:buBlip>
                <a:blip r:embed="rId3"/>
              </a:buBlip>
              <a:defRPr sz="3600"/>
            </a:pPr>
            <a:r>
              <a:t>Minor bruising</a:t>
            </a:r>
          </a:p>
          <a:p>
            <a:pPr marL="914400" lvl="1" indent="-457200">
              <a:spcBef>
                <a:spcPts val="600"/>
              </a:spcBef>
              <a:buBlip>
                <a:blip r:embed="rId4"/>
              </a:buBlip>
              <a:defRPr sz="3200"/>
            </a:pPr>
            <a:r>
              <a:t>to scrotum</a:t>
            </a:r>
          </a:p>
          <a:p>
            <a:pPr marL="914400" lvl="1" indent="-457200">
              <a:spcBef>
                <a:spcPts val="600"/>
              </a:spcBef>
              <a:buBlip>
                <a:blip r:embed="rId4"/>
              </a:buBlip>
              <a:defRPr sz="3200"/>
            </a:pPr>
            <a:r>
              <a:t>to penis</a:t>
            </a:r>
          </a:p>
          <a:p>
            <a:pPr marL="914400" lvl="1" indent="-457200">
              <a:spcBef>
                <a:spcPts val="600"/>
              </a:spcBef>
              <a:buBlip>
                <a:blip r:embed="rId4"/>
              </a:buBlip>
              <a:defRPr sz="3200"/>
            </a:pPr>
            <a:r>
              <a:t>to upper thigh</a:t>
            </a:r>
          </a:p>
          <a:p>
            <a:pPr marL="914400" lvl="1" indent="-457200">
              <a:spcBef>
                <a:spcPts val="600"/>
              </a:spcBef>
              <a:buBlip>
                <a:blip r:embed="rId4"/>
              </a:buBlip>
              <a:defRPr sz="3200"/>
            </a:pPr>
            <a:r>
              <a:t>to lower abdomen</a:t>
            </a:r>
          </a:p>
          <a:p>
            <a:pPr>
              <a:buBlip>
                <a:blip r:embed="rId3"/>
              </a:buBlip>
              <a:defRPr sz="3600"/>
            </a:pPr>
            <a:r>
              <a:t>is common</a:t>
            </a:r>
          </a:p>
        </p:txBody>
      </p:sp>
    </p:spTree>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Inkwell">
  <a:themeElements>
    <a:clrScheme name="Inkwell">
      <a:dk1>
        <a:srgbClr val="000000"/>
      </a:dk1>
      <a:lt1>
        <a:srgbClr val="FFFFFF"/>
      </a:lt1>
      <a:dk2>
        <a:srgbClr val="A7A7A7"/>
      </a:dk2>
      <a:lt2>
        <a:srgbClr val="535353"/>
      </a:lt2>
      <a:accent1>
        <a:srgbClr val="860908"/>
      </a:accent1>
      <a:accent2>
        <a:srgbClr val="4A0505"/>
      </a:accent2>
      <a:accent3>
        <a:srgbClr val="9BBB59"/>
      </a:accent3>
      <a:accent4>
        <a:srgbClr val="8064A2"/>
      </a:accent4>
      <a:accent5>
        <a:srgbClr val="4BACC6"/>
      </a:accent5>
      <a:accent6>
        <a:srgbClr val="F79646"/>
      </a:accent6>
      <a:hlink>
        <a:srgbClr val="0000FF"/>
      </a:hlink>
      <a:folHlink>
        <a:srgbClr val="FF00FF"/>
      </a:folHlink>
    </a:clrScheme>
    <a:fontScheme name="Inkwell">
      <a:majorFont>
        <a:latin typeface="Arial"/>
        <a:ea typeface="Arial"/>
        <a:cs typeface="Arial"/>
      </a:majorFont>
      <a:minorFont>
        <a:latin typeface="Helvetica"/>
        <a:ea typeface="Helvetica"/>
        <a:cs typeface="Helvetica"/>
      </a:minorFont>
    </a:fontScheme>
    <a:fmtScheme name="Inkwel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Inkwell">
  <a:themeElements>
    <a:clrScheme name="Inkwell">
      <a:dk1>
        <a:srgbClr val="000000"/>
      </a:dk1>
      <a:lt1>
        <a:srgbClr val="FFFFFF"/>
      </a:lt1>
      <a:dk2>
        <a:srgbClr val="A7A7A7"/>
      </a:dk2>
      <a:lt2>
        <a:srgbClr val="535353"/>
      </a:lt2>
      <a:accent1>
        <a:srgbClr val="860908"/>
      </a:accent1>
      <a:accent2>
        <a:srgbClr val="4A0505"/>
      </a:accent2>
      <a:accent3>
        <a:srgbClr val="9BBB59"/>
      </a:accent3>
      <a:accent4>
        <a:srgbClr val="8064A2"/>
      </a:accent4>
      <a:accent5>
        <a:srgbClr val="4BACC6"/>
      </a:accent5>
      <a:accent6>
        <a:srgbClr val="F79646"/>
      </a:accent6>
      <a:hlink>
        <a:srgbClr val="0000FF"/>
      </a:hlink>
      <a:folHlink>
        <a:srgbClr val="FF00FF"/>
      </a:folHlink>
    </a:clrScheme>
    <a:fontScheme name="Inkwell">
      <a:majorFont>
        <a:latin typeface="Arial"/>
        <a:ea typeface="Arial"/>
        <a:cs typeface="Arial"/>
      </a:majorFont>
      <a:minorFont>
        <a:latin typeface="Helvetica"/>
        <a:ea typeface="Helvetica"/>
        <a:cs typeface="Helvetica"/>
      </a:minorFont>
    </a:fontScheme>
    <a:fmtScheme name="Inkwel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190</TotalTime>
  <Words>3249</Words>
  <Application>Microsoft Office PowerPoint</Application>
  <PresentationFormat>Affichage à l'écran (4:3)</PresentationFormat>
  <Paragraphs>567</Paragraphs>
  <Slides>114</Slides>
  <Notes>40</Notes>
  <HiddenSlides>0</HiddenSlides>
  <MMClips>0</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114</vt:i4>
      </vt:variant>
    </vt:vector>
  </HeadingPairs>
  <TitlesOfParts>
    <vt:vector size="125" baseType="lpstr">
      <vt:lpstr>Arial</vt:lpstr>
      <vt:lpstr>Calibri</vt:lpstr>
      <vt:lpstr>Goudy Old Style</vt:lpstr>
      <vt:lpstr>Helvetica</vt:lpstr>
      <vt:lpstr>Impact</vt:lpstr>
      <vt:lpstr>NexusSans</vt:lpstr>
      <vt:lpstr>Rockwell</vt:lpstr>
      <vt:lpstr>Times</vt:lpstr>
      <vt:lpstr>Times New Roman</vt:lpstr>
      <vt:lpstr>Verdana</vt:lpstr>
      <vt:lpstr>Inkwell</vt:lpstr>
      <vt:lpstr>No-Scalpel Vasectomy “The ABCs of Vasectomy”</vt:lpstr>
      <vt:lpstr>Disclosures</vt:lpstr>
      <vt:lpstr>Elizabeth and Peter</vt:lpstr>
      <vt:lpstr>Elizabeth and Peter</vt:lpstr>
      <vt:lpstr>Organization</vt:lpstr>
      <vt:lpstr>Vasectomy</vt:lpstr>
      <vt:lpstr>Why Vasectomy?</vt:lpstr>
      <vt:lpstr>Use of Vasectomy</vt:lpstr>
      <vt:lpstr>Use of Vasectomy Worldwide</vt:lpstr>
      <vt:lpstr>Use of Vasectomy Worldwide</vt:lpstr>
      <vt:lpstr>Vasectomy Background</vt:lpstr>
      <vt:lpstr>Vasectomy Background</vt:lpstr>
      <vt:lpstr>Anatomy</vt:lpstr>
      <vt:lpstr>Anatomy</vt:lpstr>
      <vt:lpstr>Présentation PowerPoint</vt:lpstr>
      <vt:lpstr>Anatomy</vt:lpstr>
      <vt:lpstr>Anatomy</vt:lpstr>
      <vt:lpstr>Anatomy</vt:lpstr>
      <vt:lpstr>Présentation PowerPoint</vt:lpstr>
      <vt:lpstr>Vasectomy Procedure</vt:lpstr>
      <vt:lpstr>Traditional Vasectomy</vt:lpstr>
      <vt:lpstr>Why not use a scalpel?</vt:lpstr>
      <vt:lpstr>Minimally Invasive Procedures</vt:lpstr>
      <vt:lpstr>No-Scalpel Vasectomy</vt:lpstr>
      <vt:lpstr>Occlusion techniques</vt:lpstr>
      <vt:lpstr>No-Scalpel vs. Traditional</vt:lpstr>
      <vt:lpstr>No-Scalpel Vasectomy</vt:lpstr>
      <vt:lpstr>Instruments</vt:lpstr>
      <vt:lpstr>Holding the vas</vt:lpstr>
      <vt:lpstr>Puncturing the skin</vt:lpstr>
      <vt:lpstr>Stretching the opening</vt:lpstr>
      <vt:lpstr>Hooking the vas</vt:lpstr>
      <vt:lpstr>Cleaning the vas</vt:lpstr>
      <vt:lpstr>Hemi-transecting the vas</vt:lpstr>
      <vt:lpstr>Hemi-transecting the vas</vt:lpstr>
      <vt:lpstr>Intraluminal cautery</vt:lpstr>
      <vt:lpstr>Finishing the transection</vt:lpstr>
      <vt:lpstr>Pulling fascia over the vas</vt:lpstr>
      <vt:lpstr>Exposing fascia to tie</vt:lpstr>
      <vt:lpstr>Preparing to tie the fascia</vt:lpstr>
      <vt:lpstr>Tying the fascia</vt:lpstr>
      <vt:lpstr>Finishing the other side</vt:lpstr>
      <vt:lpstr>No-Scalpel Vasectomy</vt:lpstr>
      <vt:lpstr>Finding the vas</vt:lpstr>
      <vt:lpstr>Présentation PowerPoint</vt:lpstr>
      <vt:lpstr>Grasping the vas</vt:lpstr>
      <vt:lpstr>Accessing the vas</vt:lpstr>
      <vt:lpstr>Accessing the vas</vt:lpstr>
      <vt:lpstr>Présentation PowerPoint</vt:lpstr>
      <vt:lpstr>Re-grasping the vas</vt:lpstr>
      <vt:lpstr>Cleaning the vas</vt:lpstr>
      <vt:lpstr>Cleaning the vas</vt:lpstr>
      <vt:lpstr>Cauterizing the vas</vt:lpstr>
      <vt:lpstr>Then fascial interposition</vt:lpstr>
      <vt:lpstr>Let’s see this in film</vt:lpstr>
      <vt:lpstr>Summary of Technique</vt:lpstr>
      <vt:lpstr>Counseling for Vasectomies</vt:lpstr>
      <vt:lpstr>Pre-Vasectomy Counseling</vt:lpstr>
      <vt:lpstr>Pre-Vasectomy Counseling</vt:lpstr>
      <vt:lpstr>Vasectomy Counseling Checklist</vt:lpstr>
      <vt:lpstr>Pre-Vasectomy Counseling</vt:lpstr>
      <vt:lpstr>Pre-Vasectomy Counseling</vt:lpstr>
      <vt:lpstr>Vasectomy is Essentially  Permanent !</vt:lpstr>
      <vt:lpstr>Vasectomy reversal</vt:lpstr>
      <vt:lpstr>Alternatives to Vasectomy</vt:lpstr>
      <vt:lpstr>Pre-Vasectomy Counseling</vt:lpstr>
      <vt:lpstr>Benefits of Vasectomy</vt:lpstr>
      <vt:lpstr>Pre-Vasectomy Counseling</vt:lpstr>
      <vt:lpstr>Why continuing sperm?</vt:lpstr>
      <vt:lpstr>Présentation PowerPoint</vt:lpstr>
      <vt:lpstr>Présentation PowerPoint</vt:lpstr>
      <vt:lpstr>Continuing sperm in semen</vt:lpstr>
      <vt:lpstr>Pregnancy after Vasectomy</vt:lpstr>
      <vt:lpstr>Recanalization</vt:lpstr>
      <vt:lpstr>Recanalization</vt:lpstr>
      <vt:lpstr>Recanalization</vt:lpstr>
      <vt:lpstr>Effective Occlusion Technique to Minimize Recanalisation </vt:lpstr>
      <vt:lpstr>Avoid Classic Occlusion Technique (Ligation and Excision) </vt:lpstr>
      <vt:lpstr>Recanalization</vt:lpstr>
      <vt:lpstr>Pre-Vasectomy Counseling</vt:lpstr>
      <vt:lpstr>Vasectomy Possible Complications </vt:lpstr>
      <vt:lpstr>Counseling After a Vasectomy</vt:lpstr>
      <vt:lpstr>Post-Vas Instructions</vt:lpstr>
      <vt:lpstr>Support for the scrotum</vt:lpstr>
      <vt:lpstr>Rest</vt:lpstr>
      <vt:lpstr>When to have sex</vt:lpstr>
      <vt:lpstr>When to shower</vt:lpstr>
      <vt:lpstr>Pain medications</vt:lpstr>
      <vt:lpstr>Pain medications</vt:lpstr>
      <vt:lpstr>Contraception</vt:lpstr>
      <vt:lpstr>Contraception</vt:lpstr>
      <vt:lpstr>When to bring semen to lab</vt:lpstr>
      <vt:lpstr>Normal changes after a vas</vt:lpstr>
      <vt:lpstr>Normal changes after a vas</vt:lpstr>
      <vt:lpstr>Phone Calls</vt:lpstr>
      <vt:lpstr>Rare complaints</vt:lpstr>
      <vt:lpstr>Clinic Follow-Up</vt:lpstr>
      <vt:lpstr>Vasectomy Possible Complications </vt:lpstr>
      <vt:lpstr>Bruising in Clinic</vt:lpstr>
      <vt:lpstr>Normal abdomen bruise</vt:lpstr>
      <vt:lpstr>Normal thigh bruise</vt:lpstr>
      <vt:lpstr>Bruising </vt:lpstr>
      <vt:lpstr>Tenderness in Clinic</vt:lpstr>
      <vt:lpstr>Tenderness in Clinic</vt:lpstr>
      <vt:lpstr>Infection in Clinic</vt:lpstr>
      <vt:lpstr>Infection in Clinic</vt:lpstr>
      <vt:lpstr>Treatment of Infection</vt:lpstr>
      <vt:lpstr>Further Treatment of Infection</vt:lpstr>
      <vt:lpstr>Hematoma in Clinic</vt:lpstr>
      <vt:lpstr>Hematoma</vt:lpstr>
      <vt:lpstr>Hematoma Treatment</vt:lpstr>
      <vt:lpstr>Hematoma Treatment</vt:lpstr>
      <vt:lpstr>Granuloma</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No-Scalpel Vasectomy “The ABCs of Vasectomy”</dc:title>
  <dc:creator>Michel Labrecque</dc:creator>
  <cp:lastModifiedBy>Michel Labrecque</cp:lastModifiedBy>
  <cp:revision>14</cp:revision>
  <dcterms:modified xsi:type="dcterms:W3CDTF">2023-02-27T19:29:34Z</dcterms:modified>
</cp:coreProperties>
</file>